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380" r:id="rId3"/>
    <p:sldId id="381" r:id="rId4"/>
    <p:sldId id="382" r:id="rId5"/>
    <p:sldId id="383" r:id="rId6"/>
    <p:sldId id="384" r:id="rId7"/>
    <p:sldId id="385" r:id="rId8"/>
    <p:sldId id="388" r:id="rId9"/>
    <p:sldId id="386" r:id="rId10"/>
    <p:sldId id="389" r:id="rId11"/>
    <p:sldId id="391" r:id="rId12"/>
    <p:sldId id="390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5" r:id="rId25"/>
    <p:sldId id="403" r:id="rId26"/>
    <p:sldId id="404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4" r:id="rId35"/>
    <p:sldId id="417" r:id="rId36"/>
    <p:sldId id="415" r:id="rId37"/>
    <p:sldId id="416" r:id="rId38"/>
    <p:sldId id="413" r:id="rId39"/>
    <p:sldId id="418" r:id="rId40"/>
    <p:sldId id="419" r:id="rId41"/>
    <p:sldId id="420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כ"ג/תשרי/תשע"ז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33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29.png"/><Relationship Id="rId5" Type="http://schemas.openxmlformats.org/officeDocument/2006/relationships/tags" Target="../tags/tag45.xml"/><Relationship Id="rId1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tags" Target="../tags/tag44.xml"/><Relationship Id="rId9" Type="http://schemas.openxmlformats.org/officeDocument/2006/relationships/image" Target="../media/image25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50.xml"/><Relationship Id="rId7" Type="http://schemas.openxmlformats.org/officeDocument/2006/relationships/image" Target="../media/image2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1.xml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tags" Target="../tags/tag5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6.png"/><Relationship Id="rId5" Type="http://schemas.openxmlformats.org/officeDocument/2006/relationships/tags" Target="../tags/tag56.xml"/><Relationship Id="rId10" Type="http://schemas.openxmlformats.org/officeDocument/2006/relationships/image" Target="../media/image29.png"/><Relationship Id="rId4" Type="http://schemas.openxmlformats.org/officeDocument/2006/relationships/tags" Target="../tags/tag55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tags" Target="../tags/tag60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6.png"/><Relationship Id="rId5" Type="http://schemas.openxmlformats.org/officeDocument/2006/relationships/tags" Target="../tags/tag62.xml"/><Relationship Id="rId10" Type="http://schemas.openxmlformats.org/officeDocument/2006/relationships/image" Target="../media/image29.png"/><Relationship Id="rId4" Type="http://schemas.openxmlformats.org/officeDocument/2006/relationships/tags" Target="../tags/tag61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tags" Target="../tags/tag6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36.png"/><Relationship Id="rId5" Type="http://schemas.openxmlformats.org/officeDocument/2006/relationships/tags" Target="../tags/tag68.xml"/><Relationship Id="rId10" Type="http://schemas.openxmlformats.org/officeDocument/2006/relationships/image" Target="../media/image29.png"/><Relationship Id="rId4" Type="http://schemas.openxmlformats.org/officeDocument/2006/relationships/tags" Target="../tags/tag67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8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7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6.png"/><Relationship Id="rId5" Type="http://schemas.openxmlformats.org/officeDocument/2006/relationships/tags" Target="../tags/tag74.xml"/><Relationship Id="rId10" Type="http://schemas.openxmlformats.org/officeDocument/2006/relationships/image" Target="../media/image29.png"/><Relationship Id="rId4" Type="http://schemas.openxmlformats.org/officeDocument/2006/relationships/tags" Target="../tags/tag73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2.png"/><Relationship Id="rId3" Type="http://schemas.openxmlformats.org/officeDocument/2006/relationships/tags" Target="../tags/tag7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40.png"/><Relationship Id="rId5" Type="http://schemas.openxmlformats.org/officeDocument/2006/relationships/tags" Target="../tags/tag80.xml"/><Relationship Id="rId10" Type="http://schemas.openxmlformats.org/officeDocument/2006/relationships/image" Target="../media/image29.png"/><Relationship Id="rId4" Type="http://schemas.openxmlformats.org/officeDocument/2006/relationships/tags" Target="../tags/tag79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5.pn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4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43.png"/><Relationship Id="rId5" Type="http://schemas.openxmlformats.org/officeDocument/2006/relationships/tags" Target="../tags/tag86.xml"/><Relationship Id="rId10" Type="http://schemas.openxmlformats.org/officeDocument/2006/relationships/image" Target="../media/image29.png"/><Relationship Id="rId4" Type="http://schemas.openxmlformats.org/officeDocument/2006/relationships/tags" Target="../tags/tag85.xm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0.xml"/><Relationship Id="rId7" Type="http://schemas.openxmlformats.org/officeDocument/2006/relationships/image" Target="../media/image2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7.png"/><Relationship Id="rId5" Type="http://schemas.openxmlformats.org/officeDocument/2006/relationships/tags" Target="../tags/tag92.xml"/><Relationship Id="rId10" Type="http://schemas.openxmlformats.org/officeDocument/2006/relationships/image" Target="../media/image46.png"/><Relationship Id="rId4" Type="http://schemas.openxmlformats.org/officeDocument/2006/relationships/tags" Target="../tags/tag91.xm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48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29.png"/><Relationship Id="rId17" Type="http://schemas.openxmlformats.org/officeDocument/2006/relationships/image" Target="../media/image52.png"/><Relationship Id="rId2" Type="http://schemas.openxmlformats.org/officeDocument/2006/relationships/tags" Target="../tags/tag94.xml"/><Relationship Id="rId16" Type="http://schemas.openxmlformats.org/officeDocument/2006/relationships/image" Target="../media/image5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9.png"/><Relationship Id="rId5" Type="http://schemas.openxmlformats.org/officeDocument/2006/relationships/tags" Target="../tags/tag97.xml"/><Relationship Id="rId15" Type="http://schemas.openxmlformats.org/officeDocument/2006/relationships/image" Target="../media/image50.png"/><Relationship Id="rId10" Type="http://schemas.openxmlformats.org/officeDocument/2006/relationships/image" Target="../media/image25.png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3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9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48.png"/><Relationship Id="rId5" Type="http://schemas.openxmlformats.org/officeDocument/2006/relationships/tags" Target="../tags/tag105.xml"/><Relationship Id="rId10" Type="http://schemas.openxmlformats.org/officeDocument/2006/relationships/image" Target="../media/image29.png"/><Relationship Id="rId4" Type="http://schemas.openxmlformats.org/officeDocument/2006/relationships/tags" Target="../tags/tag104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109.xml"/><Relationship Id="rId7" Type="http://schemas.openxmlformats.org/officeDocument/2006/relationships/image" Target="../media/image19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7.png"/><Relationship Id="rId5" Type="http://schemas.openxmlformats.org/officeDocument/2006/relationships/tags" Target="../tags/tag111.xml"/><Relationship Id="rId10" Type="http://schemas.openxmlformats.org/officeDocument/2006/relationships/image" Target="../media/image56.png"/><Relationship Id="rId4" Type="http://schemas.openxmlformats.org/officeDocument/2006/relationships/tags" Target="../tags/tag110.xml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60.png"/><Relationship Id="rId3" Type="http://schemas.openxmlformats.org/officeDocument/2006/relationships/tags" Target="../tags/tag11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9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58.png"/><Relationship Id="rId5" Type="http://schemas.openxmlformats.org/officeDocument/2006/relationships/tags" Target="../tags/tag116.xml"/><Relationship Id="rId10" Type="http://schemas.openxmlformats.org/officeDocument/2006/relationships/image" Target="../media/image55.png"/><Relationship Id="rId4" Type="http://schemas.openxmlformats.org/officeDocument/2006/relationships/tags" Target="../tags/tag115.xml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2.pn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61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55.png"/><Relationship Id="rId5" Type="http://schemas.openxmlformats.org/officeDocument/2006/relationships/tags" Target="../tags/tag122.xml"/><Relationship Id="rId15" Type="http://schemas.openxmlformats.org/officeDocument/2006/relationships/image" Target="../media/image64.png"/><Relationship Id="rId10" Type="http://schemas.openxmlformats.org/officeDocument/2006/relationships/image" Target="../media/image54.png"/><Relationship Id="rId4" Type="http://schemas.openxmlformats.org/officeDocument/2006/relationships/tags" Target="../tags/tag121.xml"/><Relationship Id="rId9" Type="http://schemas.openxmlformats.org/officeDocument/2006/relationships/image" Target="../media/image19.pn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66.png"/><Relationship Id="rId3" Type="http://schemas.openxmlformats.org/officeDocument/2006/relationships/tags" Target="../tags/tag127.xml"/><Relationship Id="rId21" Type="http://schemas.openxmlformats.org/officeDocument/2006/relationships/image" Target="../media/image69.pn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image" Target="../media/image65.png"/><Relationship Id="rId2" Type="http://schemas.openxmlformats.org/officeDocument/2006/relationships/tags" Target="../tags/tag126.xml"/><Relationship Id="rId16" Type="http://schemas.openxmlformats.org/officeDocument/2006/relationships/image" Target="../media/image55.png"/><Relationship Id="rId20" Type="http://schemas.openxmlformats.org/officeDocument/2006/relationships/image" Target="../media/image68.png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image" Target="../media/image10.png"/><Relationship Id="rId5" Type="http://schemas.openxmlformats.org/officeDocument/2006/relationships/tags" Target="../tags/tag129.xml"/><Relationship Id="rId15" Type="http://schemas.openxmlformats.org/officeDocument/2006/relationships/image" Target="../media/image54.png"/><Relationship Id="rId23" Type="http://schemas.openxmlformats.org/officeDocument/2006/relationships/image" Target="../media/image71.png"/><Relationship Id="rId10" Type="http://schemas.openxmlformats.org/officeDocument/2006/relationships/tags" Target="../tags/tag134.xml"/><Relationship Id="rId19" Type="http://schemas.openxmlformats.org/officeDocument/2006/relationships/image" Target="../media/image67.png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../media/image19.png"/><Relationship Id="rId22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73.pn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72.png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tags" Target="../tags/tag142.xml"/><Relationship Id="rId7" Type="http://schemas.openxmlformats.org/officeDocument/2006/relationships/image" Target="../media/image25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75.png"/><Relationship Id="rId5" Type="http://schemas.openxmlformats.org/officeDocument/2006/relationships/tags" Target="../tags/tag144.xml"/><Relationship Id="rId10" Type="http://schemas.openxmlformats.org/officeDocument/2006/relationships/image" Target="../media/image74.png"/><Relationship Id="rId4" Type="http://schemas.openxmlformats.org/officeDocument/2006/relationships/tags" Target="../tags/tag143.xml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147.xml"/><Relationship Id="rId7" Type="http://schemas.openxmlformats.org/officeDocument/2006/relationships/image" Target="../media/image76.png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8.xml"/><Relationship Id="rId9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0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../media/image79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77.png"/><Relationship Id="rId5" Type="http://schemas.openxmlformats.org/officeDocument/2006/relationships/tags" Target="../tags/tag153.xml"/><Relationship Id="rId15" Type="http://schemas.openxmlformats.org/officeDocument/2006/relationships/image" Target="../media/image82.png"/><Relationship Id="rId10" Type="http://schemas.openxmlformats.org/officeDocument/2006/relationships/image" Target="../media/image76.png"/><Relationship Id="rId4" Type="http://schemas.openxmlformats.org/officeDocument/2006/relationships/tags" Target="../tags/tag152.xml"/><Relationship Id="rId9" Type="http://schemas.openxmlformats.org/officeDocument/2006/relationships/image" Target="../media/image1.png"/><Relationship Id="rId1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5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84.png"/><Relationship Id="rId5" Type="http://schemas.openxmlformats.org/officeDocument/2006/relationships/tags" Target="../tags/tag160.xml"/><Relationship Id="rId10" Type="http://schemas.openxmlformats.org/officeDocument/2006/relationships/image" Target="../media/image83.png"/><Relationship Id="rId4" Type="http://schemas.openxmlformats.org/officeDocument/2006/relationships/tags" Target="../tags/tag159.xml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7.png"/><Relationship Id="rId5" Type="http://schemas.openxmlformats.org/officeDocument/2006/relationships/tags" Target="../tags/tag9.xml"/><Relationship Id="rId10" Type="http://schemas.openxmlformats.org/officeDocument/2006/relationships/image" Target="../media/image6.png"/><Relationship Id="rId4" Type="http://schemas.openxmlformats.org/officeDocument/2006/relationships/tags" Target="../tags/tag8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64.xml"/><Relationship Id="rId7" Type="http://schemas.openxmlformats.org/officeDocument/2006/relationships/image" Target="../media/image26.pn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5.xml"/><Relationship Id="rId9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68.xml"/><Relationship Id="rId7" Type="http://schemas.openxmlformats.org/officeDocument/2006/relationships/image" Target="../media/image39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69.xml"/><Relationship Id="rId9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90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tags" Target="../tags/tag171.xml"/><Relationship Id="rId16" Type="http://schemas.openxmlformats.org/officeDocument/2006/relationships/image" Target="../media/image93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88.png"/><Relationship Id="rId5" Type="http://schemas.openxmlformats.org/officeDocument/2006/relationships/tags" Target="../tags/tag174.xml"/><Relationship Id="rId15" Type="http://schemas.openxmlformats.org/officeDocument/2006/relationships/image" Target="../media/image92.png"/><Relationship Id="rId10" Type="http://schemas.openxmlformats.org/officeDocument/2006/relationships/image" Target="../media/image1.png"/><Relationship Id="rId4" Type="http://schemas.openxmlformats.org/officeDocument/2006/relationships/tags" Target="../tags/tag17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80.xml"/><Relationship Id="rId7" Type="http://schemas.openxmlformats.org/officeDocument/2006/relationships/image" Target="../media/image96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1.xml"/><Relationship Id="rId9" Type="http://schemas.openxmlformats.org/officeDocument/2006/relationships/image" Target="../media/image9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2.png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01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100.png"/><Relationship Id="rId5" Type="http://schemas.openxmlformats.org/officeDocument/2006/relationships/tags" Target="../tags/tag186.xml"/><Relationship Id="rId10" Type="http://schemas.openxmlformats.org/officeDocument/2006/relationships/image" Target="../media/image10.png"/><Relationship Id="rId4" Type="http://schemas.openxmlformats.org/officeDocument/2006/relationships/tags" Target="../tags/tag185.xml"/><Relationship Id="rId9" Type="http://schemas.openxmlformats.org/officeDocument/2006/relationships/image" Target="../media/image98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200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01.png"/><Relationship Id="rId3" Type="http://schemas.openxmlformats.org/officeDocument/2006/relationships/tags" Target="../tags/tag190.xml"/><Relationship Id="rId21" Type="http://schemas.openxmlformats.org/officeDocument/2006/relationships/image" Target="../media/image103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100.png"/><Relationship Id="rId33" Type="http://schemas.openxmlformats.org/officeDocument/2006/relationships/image" Target="../media/image94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10.png"/><Relationship Id="rId32" Type="http://schemas.openxmlformats.org/officeDocument/2006/relationships/image" Target="../media/image110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image" Target="../media/image105.png"/><Relationship Id="rId28" Type="http://schemas.openxmlformats.org/officeDocument/2006/relationships/image" Target="../media/image106.png"/><Relationship Id="rId10" Type="http://schemas.openxmlformats.org/officeDocument/2006/relationships/tags" Target="../tags/tag197.xml"/><Relationship Id="rId19" Type="http://schemas.openxmlformats.org/officeDocument/2006/relationships/image" Target="../media/image99.png"/><Relationship Id="rId31" Type="http://schemas.openxmlformats.org/officeDocument/2006/relationships/image" Target="../media/image109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image" Target="../media/image104.png"/><Relationship Id="rId27" Type="http://schemas.openxmlformats.org/officeDocument/2006/relationships/image" Target="../media/image102.png"/><Relationship Id="rId30" Type="http://schemas.openxmlformats.org/officeDocument/2006/relationships/image" Target="../media/image108.png"/><Relationship Id="rId8" Type="http://schemas.openxmlformats.org/officeDocument/2006/relationships/tags" Target="../tags/tag19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7.xml"/><Relationship Id="rId7" Type="http://schemas.openxmlformats.org/officeDocument/2006/relationships/image" Target="../media/image111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09.xml"/><Relationship Id="rId10" Type="http://schemas.openxmlformats.org/officeDocument/2006/relationships/image" Target="../media/image113.png"/><Relationship Id="rId4" Type="http://schemas.openxmlformats.org/officeDocument/2006/relationships/tags" Target="../tags/tag208.xml"/><Relationship Id="rId9" Type="http://schemas.openxmlformats.org/officeDocument/2006/relationships/image" Target="../media/image1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212.xml"/><Relationship Id="rId7" Type="http://schemas.openxmlformats.org/officeDocument/2006/relationships/image" Target="../media/image96.pn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image" Target="../media/image9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13.xml"/><Relationship Id="rId9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tags" Target="../tags/tag216.xml"/><Relationship Id="rId7" Type="http://schemas.openxmlformats.org/officeDocument/2006/relationships/image" Target="../media/image95.pn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2.png"/><Relationship Id="rId5" Type="http://schemas.openxmlformats.org/officeDocument/2006/relationships/tags" Target="../tags/tag218.xml"/><Relationship Id="rId10" Type="http://schemas.openxmlformats.org/officeDocument/2006/relationships/image" Target="../media/image78.png"/><Relationship Id="rId4" Type="http://schemas.openxmlformats.org/officeDocument/2006/relationships/tags" Target="../tags/tag217.xml"/><Relationship Id="rId9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7.png"/><Relationship Id="rId3" Type="http://schemas.openxmlformats.org/officeDocument/2006/relationships/tags" Target="../tags/tag221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3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20.png"/><Relationship Id="rId5" Type="http://schemas.openxmlformats.org/officeDocument/2006/relationships/tags" Target="../tags/tag223.xml"/><Relationship Id="rId10" Type="http://schemas.openxmlformats.org/officeDocument/2006/relationships/image" Target="../media/image19.png"/><Relationship Id="rId4" Type="http://schemas.openxmlformats.org/officeDocument/2006/relationships/tags" Target="../tags/tag222.xml"/><Relationship Id="rId9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5.png"/><Relationship Id="rId5" Type="http://schemas.openxmlformats.org/officeDocument/2006/relationships/tags" Target="../tags/tag15.xml"/><Relationship Id="rId1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tags" Target="../tags/tag14.xml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20.png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119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118.png"/><Relationship Id="rId5" Type="http://schemas.openxmlformats.org/officeDocument/2006/relationships/tags" Target="../tags/tag229.xml"/><Relationship Id="rId15" Type="http://schemas.openxmlformats.org/officeDocument/2006/relationships/image" Target="../media/image122.png"/><Relationship Id="rId10" Type="http://schemas.openxmlformats.org/officeDocument/2006/relationships/image" Target="../media/image116.png"/><Relationship Id="rId4" Type="http://schemas.openxmlformats.org/officeDocument/2006/relationships/tags" Target="../tags/tag228.xml"/><Relationship Id="rId9" Type="http://schemas.openxmlformats.org/officeDocument/2006/relationships/image" Target="../media/image115.png"/><Relationship Id="rId1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3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image" Target="../media/image22.png"/><Relationship Id="rId5" Type="http://schemas.openxmlformats.org/officeDocument/2006/relationships/tags" Target="../tags/tag28.xml"/><Relationship Id="rId10" Type="http://schemas.openxmlformats.org/officeDocument/2006/relationships/image" Target="../media/image21.png"/><Relationship Id="rId4" Type="http://schemas.openxmlformats.org/officeDocument/2006/relationships/tags" Target="../tags/tag2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4.png"/><Relationship Id="rId3" Type="http://schemas.openxmlformats.org/officeDocument/2006/relationships/tags" Target="../tags/tag3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8.png"/><Relationship Id="rId5" Type="http://schemas.openxmlformats.org/officeDocument/2006/relationships/tags" Target="../tags/tag34.xml"/><Relationship Id="rId10" Type="http://schemas.openxmlformats.org/officeDocument/2006/relationships/image" Target="../media/image27.png"/><Relationship Id="rId4" Type="http://schemas.openxmlformats.org/officeDocument/2006/relationships/tags" Target="../tags/tag33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8.xml"/><Relationship Id="rId7" Type="http://schemas.openxmlformats.org/officeDocument/2006/relationships/image" Target="../media/image2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1.png"/><Relationship Id="rId5" Type="http://schemas.openxmlformats.org/officeDocument/2006/relationships/tags" Target="../tags/tag40.xml"/><Relationship Id="rId10" Type="http://schemas.openxmlformats.org/officeDocument/2006/relationships/image" Target="../media/image30.png"/><Relationship Id="rId4" Type="http://schemas.openxmlformats.org/officeDocument/2006/relationships/tags" Target="../tags/tag39.xm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מרחב מכפלה פנימית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הרמטיות: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568" y="4753763"/>
            <a:ext cx="1609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1362075" y="3963917"/>
            <a:ext cx="1354" cy="78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0" y="3298857"/>
            <a:ext cx="11848796" cy="510464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54" y="4965173"/>
            <a:ext cx="2084603" cy="31181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87" y="5488393"/>
            <a:ext cx="1289989" cy="485318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>
            <a:off x="6110584" y="3963917"/>
            <a:ext cx="1354" cy="78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/>
          <p:nvPr/>
        </p:nvCxnSpPr>
        <p:spPr>
          <a:xfrm>
            <a:off x="8373692" y="3963917"/>
            <a:ext cx="1354" cy="78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394" y="4942071"/>
            <a:ext cx="3103016" cy="3746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9926894" y="6078017"/>
            <a:ext cx="1609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43" name="מחבר חץ ישר 42"/>
          <p:cNvCxnSpPr/>
          <p:nvPr/>
        </p:nvCxnSpPr>
        <p:spPr>
          <a:xfrm>
            <a:off x="10920755" y="3780746"/>
            <a:ext cx="0" cy="229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4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6318" y="3963917"/>
            <a:ext cx="1609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הגדרה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1977939" y="3260051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2659362"/>
            <a:ext cx="6500242" cy="4752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81425" y="3918438"/>
            <a:ext cx="52197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סכום מספרים ממשיים אי שליליים</a:t>
            </a:r>
            <a:endParaRPr lang="he-IL" sz="2800" dirty="0"/>
          </a:p>
        </p:txBody>
      </p:sp>
      <p:cxnSp>
        <p:nvCxnSpPr>
          <p:cNvPr id="25" name="מחבר חץ ישר 24"/>
          <p:cNvCxnSpPr/>
          <p:nvPr/>
        </p:nvCxnSpPr>
        <p:spPr>
          <a:xfrm>
            <a:off x="6815953" y="3214572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5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639794" y="3817814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2659362"/>
            <a:ext cx="6500242" cy="47525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5" y="4652502"/>
            <a:ext cx="8041693" cy="47526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8" y="5524104"/>
            <a:ext cx="7458303" cy="417424"/>
          </a:xfrm>
          <a:prstGeom prst="rect">
            <a:avLst/>
          </a:prstGeom>
        </p:spPr>
      </p:pic>
      <p:sp>
        <p:nvSpPr>
          <p:cNvPr id="20" name="סוגר מסולסל ימני 19"/>
          <p:cNvSpPr/>
          <p:nvPr/>
        </p:nvSpPr>
        <p:spPr>
          <a:xfrm rot="5400000">
            <a:off x="3433909" y="388389"/>
            <a:ext cx="414478" cy="5709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2000250" y="4438650"/>
            <a:ext cx="4610100" cy="857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7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639794" y="3817814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2659362"/>
            <a:ext cx="6500242" cy="47525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5" y="4652502"/>
            <a:ext cx="8041693" cy="47526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8" y="5524104"/>
            <a:ext cx="7458303" cy="417424"/>
          </a:xfrm>
          <a:prstGeom prst="rect">
            <a:avLst/>
          </a:prstGeom>
        </p:spPr>
      </p:pic>
      <p:sp>
        <p:nvSpPr>
          <p:cNvPr id="20" name="סוגר מסולסל ימני 19"/>
          <p:cNvSpPr/>
          <p:nvPr/>
        </p:nvSpPr>
        <p:spPr>
          <a:xfrm rot="5400000">
            <a:off x="3433909" y="388389"/>
            <a:ext cx="414478" cy="5709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7373271" y="4458648"/>
            <a:ext cx="2321113" cy="862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9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639794" y="3817814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2659362"/>
            <a:ext cx="6500242" cy="47525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5" y="4652502"/>
            <a:ext cx="8041693" cy="47526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8" y="5524104"/>
            <a:ext cx="7458303" cy="417424"/>
          </a:xfrm>
          <a:prstGeom prst="rect">
            <a:avLst/>
          </a:prstGeom>
        </p:spPr>
      </p:pic>
      <p:sp>
        <p:nvSpPr>
          <p:cNvPr id="20" name="סוגר מסולסל ימני 19"/>
          <p:cNvSpPr/>
          <p:nvPr/>
        </p:nvSpPr>
        <p:spPr>
          <a:xfrm rot="5400000">
            <a:off x="3433909" y="388389"/>
            <a:ext cx="414478" cy="5709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3914775" y="5301332"/>
            <a:ext cx="2254206" cy="862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170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3639794" y="3817814"/>
            <a:ext cx="1354" cy="520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7" y="2659362"/>
            <a:ext cx="6500242" cy="47525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45" y="4652502"/>
            <a:ext cx="8041693" cy="47526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38" y="5524104"/>
            <a:ext cx="7458303" cy="417424"/>
          </a:xfrm>
          <a:prstGeom prst="rect">
            <a:avLst/>
          </a:prstGeom>
        </p:spPr>
      </p:pic>
      <p:sp>
        <p:nvSpPr>
          <p:cNvPr id="20" name="סוגר מסולסל ימני 19"/>
          <p:cNvSpPr/>
          <p:nvPr/>
        </p:nvSpPr>
        <p:spPr>
          <a:xfrm rot="5400000">
            <a:off x="3433909" y="388389"/>
            <a:ext cx="414478" cy="570980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מלבן 28"/>
          <p:cNvSpPr/>
          <p:nvPr/>
        </p:nvSpPr>
        <p:spPr>
          <a:xfrm>
            <a:off x="6877789" y="5201598"/>
            <a:ext cx="1818536" cy="8629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69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56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8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9849" y="1611365"/>
            <a:ext cx="5302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הבאים: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48268" y="2462499"/>
            <a:ext cx="874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424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3425826"/>
            <a:ext cx="4013301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28" y="3813190"/>
            <a:ext cx="4752595" cy="55069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69" y="4929557"/>
            <a:ext cx="6173343" cy="4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56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8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9849" y="1611365"/>
            <a:ext cx="5302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הבאים: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48268" y="2462499"/>
            <a:ext cx="874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424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3425827"/>
            <a:ext cx="3925290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520" y="3955994"/>
            <a:ext cx="4413124" cy="48531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19" y="4929558"/>
            <a:ext cx="4541368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56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8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9849" y="1611365"/>
            <a:ext cx="5302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הבאים: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48268" y="2462499"/>
            <a:ext cx="874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424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3425828"/>
            <a:ext cx="3666286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21" y="4009239"/>
            <a:ext cx="4410609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56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8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9849" y="1611365"/>
            <a:ext cx="5302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הבאים: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48268" y="2462499"/>
            <a:ext cx="874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424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" y="1995027"/>
            <a:ext cx="8305191" cy="14581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" y="3916659"/>
            <a:ext cx="11923777" cy="1458163"/>
          </a:xfrm>
          <a:prstGeom prst="rect">
            <a:avLst/>
          </a:prstGeom>
        </p:spPr>
      </p:pic>
      <p:sp>
        <p:nvSpPr>
          <p:cNvPr id="16" name="סוגר מסולסל ימני 15"/>
          <p:cNvSpPr/>
          <p:nvPr/>
        </p:nvSpPr>
        <p:spPr>
          <a:xfrm rot="5400000">
            <a:off x="1683980" y="4122383"/>
            <a:ext cx="257329" cy="32136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ימני 26"/>
          <p:cNvSpPr/>
          <p:nvPr/>
        </p:nvSpPr>
        <p:spPr>
          <a:xfrm rot="5400000">
            <a:off x="6039194" y="4258020"/>
            <a:ext cx="257327" cy="2942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8" name="סוגר מסולסל ימני 27"/>
          <p:cNvSpPr/>
          <p:nvPr/>
        </p:nvSpPr>
        <p:spPr>
          <a:xfrm rot="5400000">
            <a:off x="10122709" y="4258020"/>
            <a:ext cx="257327" cy="29423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5" y="6169025"/>
            <a:ext cx="1586713" cy="419938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73" y="6162430"/>
            <a:ext cx="178537" cy="286664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361" y="6052789"/>
            <a:ext cx="176022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4778" y="100584"/>
            <a:ext cx="7911846" cy="1325563"/>
          </a:xfrm>
        </p:spPr>
        <p:txBody>
          <a:bodyPr/>
          <a:lstStyle/>
          <a:p>
            <a:r>
              <a:rPr lang="he-IL" dirty="0" smtClean="0"/>
              <a:t>הגדרה: מרחב מכפלה פנימית (ממ"פ) הוא </a:t>
            </a:r>
            <a:endParaRPr lang="he-IL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54" y="1490155"/>
            <a:ext cx="3142866" cy="799640"/>
          </a:xfrm>
          <a:prstGeom prst="rect">
            <a:avLst/>
          </a:prstGeom>
        </p:spPr>
      </p:pic>
      <p:cxnSp>
        <p:nvCxnSpPr>
          <p:cNvPr id="8" name="מחבר חץ ישר 7"/>
          <p:cNvCxnSpPr/>
          <p:nvPr/>
        </p:nvCxnSpPr>
        <p:spPr>
          <a:xfrm flipH="1">
            <a:off x="2971800" y="2289795"/>
            <a:ext cx="1664208" cy="749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728" y="3146745"/>
            <a:ext cx="2862072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מ"ו מעל הממשיים או המרוכבים.</a:t>
            </a:r>
          </a:p>
          <a:p>
            <a:pPr algn="ctr"/>
            <a:r>
              <a:rPr lang="he-IL" sz="2800" dirty="0" smtClean="0"/>
              <a:t>נקרא ממ"פ</a:t>
            </a:r>
            <a:endParaRPr lang="he-IL" sz="2800" dirty="0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6729984" y="2396937"/>
            <a:ext cx="0" cy="565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0716" y="3127430"/>
            <a:ext cx="6076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פונקציה. נקראת מכפלה פנימית (מ"פ)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16" y="3826304"/>
            <a:ext cx="3306699" cy="4199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36008" y="4683506"/>
            <a:ext cx="612407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קלט: זוג של וקטורים </a:t>
            </a:r>
            <a:r>
              <a:rPr lang="he-IL" sz="2800" dirty="0" err="1" smtClean="0"/>
              <a:t>מהמ"ו</a:t>
            </a:r>
            <a:endParaRPr lang="he-IL" sz="2800" dirty="0"/>
          </a:p>
        </p:txBody>
      </p:sp>
      <p:cxnSp>
        <p:nvCxnSpPr>
          <p:cNvPr id="15" name="מחבר ישר 14"/>
          <p:cNvCxnSpPr/>
          <p:nvPr/>
        </p:nvCxnSpPr>
        <p:spPr>
          <a:xfrm>
            <a:off x="6172200" y="4325112"/>
            <a:ext cx="11732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33288" y="5366925"/>
            <a:ext cx="47696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פלט: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 מהשדה</a:t>
            </a:r>
            <a:endParaRPr lang="he-IL" sz="2800" dirty="0"/>
          </a:p>
        </p:txBody>
      </p:sp>
      <p:cxnSp>
        <p:nvCxnSpPr>
          <p:cNvPr id="33" name="מחבר ישר 32"/>
          <p:cNvCxnSpPr/>
          <p:nvPr/>
        </p:nvCxnSpPr>
        <p:spPr>
          <a:xfrm>
            <a:off x="8894513" y="5206726"/>
            <a:ext cx="66433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955280" y="4325112"/>
            <a:ext cx="3054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8894513" y="5890145"/>
            <a:ext cx="6217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7" y="5547154"/>
            <a:ext cx="1999107" cy="419938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537" y="4785438"/>
            <a:ext cx="1787881" cy="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7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756" y="69104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18" y="806462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0646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419849" y="1611365"/>
            <a:ext cx="53027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חשב את הבאים: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86" y="646573"/>
            <a:ext cx="4435754" cy="4677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848268" y="2462499"/>
            <a:ext cx="8742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8424" y="637802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9" y="1995027"/>
            <a:ext cx="8305191" cy="14581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7" y="3916659"/>
            <a:ext cx="11923777" cy="14581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03" y="6057781"/>
            <a:ext cx="8245373" cy="46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89179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5" y="873138"/>
            <a:ext cx="1833144" cy="3118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30" name="תמונה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3103016" cy="440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36216" y="2548396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לינאריות ברכיב הראשון:</a:t>
            </a:r>
            <a:endParaRPr lang="he-IL" sz="2800" dirty="0"/>
          </a:p>
        </p:txBody>
      </p:sp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1" y="4052032"/>
            <a:ext cx="9818370" cy="40005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1" y="5114542"/>
            <a:ext cx="8071866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8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89179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5" y="873138"/>
            <a:ext cx="1833144" cy="3118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3103016" cy="440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198" y="2426297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סמטריות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71" y="3492500"/>
            <a:ext cx="9256243" cy="440055"/>
          </a:xfrm>
          <a:prstGeom prst="rect">
            <a:avLst/>
          </a:prstGeom>
        </p:spPr>
      </p:pic>
      <p:cxnSp>
        <p:nvCxnSpPr>
          <p:cNvPr id="10" name="מחבר חץ ישר 9"/>
          <p:cNvCxnSpPr/>
          <p:nvPr/>
        </p:nvCxnSpPr>
        <p:spPr>
          <a:xfrm>
            <a:off x="4819650" y="4112222"/>
            <a:ext cx="9525" cy="68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/>
          <p:cNvCxnSpPr/>
          <p:nvPr/>
        </p:nvCxnSpPr>
        <p:spPr>
          <a:xfrm>
            <a:off x="7285231" y="4065092"/>
            <a:ext cx="9525" cy="688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תמונה 1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43" y="5224823"/>
            <a:ext cx="2202180" cy="33147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42" y="5224823"/>
            <a:ext cx="1929765" cy="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89179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5" y="873138"/>
            <a:ext cx="1833144" cy="3118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3103016" cy="4400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53198" y="2426297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 שליליות:</a:t>
            </a:r>
            <a:endParaRPr lang="he-IL" sz="2800" dirty="0"/>
          </a:p>
        </p:txBody>
      </p:sp>
      <p:cxnSp>
        <p:nvCxnSpPr>
          <p:cNvPr id="34" name="מחבר חץ ישר 33"/>
          <p:cNvCxnSpPr/>
          <p:nvPr/>
        </p:nvCxnSpPr>
        <p:spPr>
          <a:xfrm>
            <a:off x="4524375" y="4179163"/>
            <a:ext cx="2598" cy="39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5" y="2680910"/>
            <a:ext cx="5934456" cy="42519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78" y="4873526"/>
            <a:ext cx="8748522" cy="475488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088" y="5909151"/>
            <a:ext cx="8848876" cy="41993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" y="3530007"/>
            <a:ext cx="1147343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89179" cy="2866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25" y="873138"/>
            <a:ext cx="1833144" cy="31181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3103016" cy="4400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231155" y="3071519"/>
            <a:ext cx="2353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חשב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681" y="3162275"/>
            <a:ext cx="1071220" cy="4199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231155" y="4227163"/>
            <a:ext cx="2353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343525" y="3071519"/>
            <a:ext cx="2353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07" y="2782594"/>
            <a:ext cx="2544775" cy="100332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49" y="2782593"/>
            <a:ext cx="2567407" cy="10033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43" y="4219224"/>
            <a:ext cx="2713254" cy="1003325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80" y="4214798"/>
            <a:ext cx="3354477" cy="100332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9" y="6144368"/>
            <a:ext cx="6336792" cy="44005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208" y="4601733"/>
            <a:ext cx="372161" cy="233858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4601733"/>
            <a:ext cx="372161" cy="233858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885" y="5541337"/>
            <a:ext cx="231343" cy="37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1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29799" y="1915875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55" y="2019928"/>
            <a:ext cx="271577" cy="30175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5" y="813129"/>
            <a:ext cx="872315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9800" y="1909194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54375"/>
            <a:ext cx="4056050" cy="9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829799" y="1915875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55" y="2019928"/>
            <a:ext cx="271577" cy="301752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5" y="813129"/>
            <a:ext cx="8723150" cy="417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019800" y="1909194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הוא ממ"פ עם </a:t>
            </a:r>
            <a:r>
              <a:rPr lang="he-IL" sz="2800" dirty="0" smtClean="0"/>
              <a:t>מ"פ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75" y="1678337"/>
            <a:ext cx="4056050" cy="998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31155" y="3071519"/>
            <a:ext cx="2353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חשב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18" y="3174801"/>
            <a:ext cx="2622728" cy="419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31155" y="4227163"/>
            <a:ext cx="23530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3989625"/>
            <a:ext cx="9965361" cy="99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4778" y="100584"/>
            <a:ext cx="7911846" cy="1325563"/>
          </a:xfrm>
        </p:spPr>
        <p:txBody>
          <a:bodyPr/>
          <a:lstStyle/>
          <a:p>
            <a:pPr algn="ctr"/>
            <a:r>
              <a:rPr lang="he-IL" dirty="0" smtClean="0"/>
              <a:t>הגדרה: נורמה מושרית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97" y="1486431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3324" y="146864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8425" y="1468646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71901" y="1468646"/>
            <a:ext cx="2427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פונקציה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38" y="1614427"/>
            <a:ext cx="2336063" cy="4199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89854" y="2525921"/>
            <a:ext cx="2427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75" y="2940050"/>
            <a:ext cx="2502027" cy="502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09204" y="4259471"/>
            <a:ext cx="39191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היא נקראת נורמה מושרית.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" y="4388991"/>
            <a:ext cx="2227936" cy="45262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229293" y="4388991"/>
            <a:ext cx="15109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מתקיים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50042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4778" y="100584"/>
            <a:ext cx="7911846" cy="1325563"/>
          </a:xfrm>
        </p:spPr>
        <p:txBody>
          <a:bodyPr/>
          <a:lstStyle/>
          <a:p>
            <a:pPr algn="ctr"/>
            <a:r>
              <a:rPr lang="he-IL" dirty="0" smtClean="0"/>
              <a:t>הגדרה: נורמה מושרית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97" y="1486431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93324" y="146864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8425" y="1468646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771901" y="1468646"/>
            <a:ext cx="2427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 פונקציה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38" y="1614427"/>
            <a:ext cx="2336063" cy="4199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89854" y="2525921"/>
            <a:ext cx="24271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73" y="2522681"/>
            <a:ext cx="2502027" cy="5029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85750" y="2447178"/>
            <a:ext cx="721884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הנורמה המושרית מקיימת: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505450" y="3556417"/>
            <a:ext cx="6059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אי שליליות: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4" y="3613962"/>
            <a:ext cx="1332738" cy="41993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42" y="3613587"/>
            <a:ext cx="3543071" cy="41993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17" y="4634336"/>
            <a:ext cx="2788691" cy="41993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55" y="5781282"/>
            <a:ext cx="4279849" cy="4199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62699" y="3556417"/>
            <a:ext cx="7824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וגם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8734424" y="4582695"/>
            <a:ext cx="28302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הוצאת </a:t>
            </a:r>
            <a:r>
              <a:rPr lang="he-IL" sz="2800" dirty="0" err="1" smtClean="0"/>
              <a:t>סקלאר</a:t>
            </a:r>
            <a:r>
              <a:rPr lang="he-IL" sz="2800" dirty="0" smtClean="0"/>
              <a:t>: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505450" y="5635712"/>
            <a:ext cx="60592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אי </a:t>
            </a:r>
            <a:r>
              <a:rPr lang="he-IL" sz="2800" dirty="0" err="1" smtClean="0"/>
              <a:t>שיוויון</a:t>
            </a:r>
            <a:r>
              <a:rPr lang="he-IL" sz="2800" dirty="0" smtClean="0"/>
              <a:t> המשולש: </a:t>
            </a:r>
            <a:endParaRPr lang="he-IL" sz="2800" dirty="0"/>
          </a:p>
        </p:txBody>
      </p:sp>
      <p:sp>
        <p:nvSpPr>
          <p:cNvPr id="12" name="סוגר מסולסל שמאלי 11"/>
          <p:cNvSpPr/>
          <p:nvPr/>
        </p:nvSpPr>
        <p:spPr>
          <a:xfrm>
            <a:off x="1557881" y="3524185"/>
            <a:ext cx="455618" cy="31909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0" y="3780827"/>
            <a:ext cx="1514164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הערה:</a:t>
            </a:r>
          </a:p>
          <a:p>
            <a:pPr algn="ctr"/>
            <a:r>
              <a:rPr lang="he-IL" sz="2800" dirty="0" smtClean="0"/>
              <a:t>פונקציה המקיימת את 3 אלו נקראת נורמה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8854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89179" cy="28666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2942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398035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7139" y="2446156"/>
            <a:ext cx="4587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והנורמה המושרית היא: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50" y="3187637"/>
            <a:ext cx="8718118" cy="225308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51" y="5140325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216" y="5897543"/>
            <a:ext cx="3075356" cy="502920"/>
          </a:xfrm>
          <a:prstGeom prst="rect">
            <a:avLst/>
          </a:prstGeom>
        </p:spPr>
      </p:pic>
      <p:cxnSp>
        <p:nvCxnSpPr>
          <p:cNvPr id="19" name="מחבר חץ ישר 18"/>
          <p:cNvCxnSpPr/>
          <p:nvPr/>
        </p:nvCxnSpPr>
        <p:spPr>
          <a:xfrm>
            <a:off x="5048250" y="6286500"/>
            <a:ext cx="2028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14334" y="6024890"/>
            <a:ext cx="27717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המרחק </a:t>
            </a:r>
            <a:r>
              <a:rPr lang="he-IL" sz="2800" dirty="0" err="1" smtClean="0"/>
              <a:t>האוקלידי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250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114908" y="189961"/>
            <a:ext cx="1052963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הגדרה: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05" y="398758"/>
            <a:ext cx="3306699" cy="419938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4215384" y="164703"/>
            <a:ext cx="1956816" cy="77015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היא מ"פ אם: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995160" y="1380744"/>
            <a:ext cx="4096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2800" dirty="0" smtClean="0"/>
              <a:t>לינאריות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ברכיב הראשון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608" y="1239320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א.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82" y="1290961"/>
            <a:ext cx="5227854" cy="41993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0608" y="1945420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ב.</a:t>
            </a:r>
            <a:endParaRPr lang="he-IL" sz="2800" dirty="0"/>
          </a:p>
        </p:txBody>
      </p:sp>
      <p:pic>
        <p:nvPicPr>
          <p:cNvPr id="26" name="תמונה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39" y="2048702"/>
            <a:ext cx="3583305" cy="4199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995160" y="3300355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</a:t>
            </a:r>
            <a:r>
              <a:rPr lang="he-IL" sz="2800" dirty="0" err="1" smtClean="0"/>
              <a:t>הרמיטיות</a:t>
            </a:r>
            <a:endParaRPr lang="he-IL" sz="2800" dirty="0" smtClean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69" y="3335743"/>
            <a:ext cx="3090443" cy="4878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95160" y="4632603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אי שליליות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50608" y="4568595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א.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51" y="4671877"/>
            <a:ext cx="1649578" cy="4199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150608" y="5366135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ב.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39" y="5469417"/>
            <a:ext cx="3862426" cy="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3" grpId="0"/>
      <p:bldP spid="27" grpId="0"/>
      <p:bldP spid="29" grpId="0"/>
      <p:bldP spid="30" grpId="0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7139" y="2446156"/>
            <a:ext cx="4587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והנורמה המושרית היא: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49" y="3187638"/>
            <a:ext cx="9087764" cy="22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1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22680" cy="35456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97139" y="2446156"/>
            <a:ext cx="458710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049" y="3187640"/>
            <a:ext cx="687994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55989" y="0"/>
            <a:ext cx="7911846" cy="876300"/>
          </a:xfrm>
        </p:spPr>
        <p:txBody>
          <a:bodyPr/>
          <a:lstStyle/>
          <a:p>
            <a:pPr algn="ctr"/>
            <a:r>
              <a:rPr lang="he-IL" dirty="0" smtClean="0"/>
              <a:t>משפט: אי </a:t>
            </a:r>
            <a:r>
              <a:rPr lang="he-IL" dirty="0" err="1" smtClean="0"/>
              <a:t>שיוויון</a:t>
            </a:r>
            <a:r>
              <a:rPr lang="he-IL" dirty="0" smtClean="0"/>
              <a:t> קושי שוורץ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47" y="962556"/>
            <a:ext cx="1986534" cy="5054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4" y="944771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86575" y="944771"/>
            <a:ext cx="116077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ממ"פ.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919" y="944771"/>
            <a:ext cx="2564892" cy="502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33726" y="944771"/>
            <a:ext cx="3703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עם נורמה מושרית</a:t>
            </a:r>
            <a:endParaRPr lang="he-IL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31474" y="1944896"/>
            <a:ext cx="8271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996537"/>
            <a:ext cx="5481828" cy="41993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326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0582" y="2988933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3103823"/>
            <a:ext cx="1466012" cy="37216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593636" y="2988933"/>
            <a:ext cx="6629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754542" y="3771360"/>
            <a:ext cx="610408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אם                          נגדיר לכל 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00" y="3901406"/>
            <a:ext cx="1028471" cy="30678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52" y="5053395"/>
            <a:ext cx="1966417" cy="419938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66" y="3053114"/>
            <a:ext cx="1674724" cy="4199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83919" y="2976490"/>
            <a:ext cx="27985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הטענה מתקיימת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6" y="3874642"/>
            <a:ext cx="1674724" cy="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94607" y="369558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6" y="541210"/>
            <a:ext cx="1575054" cy="41148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622649"/>
            <a:ext cx="546354" cy="30403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9" y="4632521"/>
            <a:ext cx="7025792" cy="455142"/>
          </a:xfrm>
          <a:prstGeom prst="rect">
            <a:avLst/>
          </a:prstGeom>
        </p:spPr>
      </p:pic>
      <p:sp>
        <p:nvSpPr>
          <p:cNvPr id="38" name="סוגר מסולסל ימני 37"/>
          <p:cNvSpPr/>
          <p:nvPr/>
        </p:nvSpPr>
        <p:spPr>
          <a:xfrm rot="5400000">
            <a:off x="5638799" y="2147889"/>
            <a:ext cx="385761" cy="6643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6007101"/>
            <a:ext cx="2222906" cy="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5" y="547097"/>
            <a:ext cx="7058482" cy="452627"/>
          </a:xfrm>
          <a:prstGeom prst="rect">
            <a:avLst/>
          </a:prstGeom>
        </p:spPr>
      </p:pic>
      <p:sp>
        <p:nvSpPr>
          <p:cNvPr id="38" name="סוגר מסולסל ימני 37"/>
          <p:cNvSpPr/>
          <p:nvPr/>
        </p:nvSpPr>
        <p:spPr>
          <a:xfrm rot="5400000">
            <a:off x="4327229" y="-2600526"/>
            <a:ext cx="314325" cy="7719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38" y="1515677"/>
            <a:ext cx="2222906" cy="38221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6" y="220662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7" y="570135"/>
            <a:ext cx="2438400" cy="6888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755348"/>
            <a:ext cx="372161" cy="233858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0648950" y="570135"/>
            <a:ext cx="1419225" cy="344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11325225" y="914559"/>
            <a:ext cx="0" cy="1161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62" y="2206625"/>
            <a:ext cx="600989" cy="334442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9696450" y="2196643"/>
            <a:ext cx="1419225" cy="344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45" name="מחבר ישר 44"/>
          <p:cNvCxnSpPr/>
          <p:nvPr/>
        </p:nvCxnSpPr>
        <p:spPr>
          <a:xfrm>
            <a:off x="2057400" y="3048000"/>
            <a:ext cx="0" cy="2714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מחבר ישר 48"/>
          <p:cNvCxnSpPr/>
          <p:nvPr/>
        </p:nvCxnSpPr>
        <p:spPr>
          <a:xfrm>
            <a:off x="724988" y="4457700"/>
            <a:ext cx="3086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קשת 49"/>
          <p:cNvSpPr/>
          <p:nvPr/>
        </p:nvSpPr>
        <p:spPr>
          <a:xfrm rot="5400000">
            <a:off x="1606696" y="1642412"/>
            <a:ext cx="3164957" cy="1797309"/>
          </a:xfrm>
          <a:prstGeom prst="arc">
            <a:avLst>
              <a:gd name="adj1" fmla="val 16634921"/>
              <a:gd name="adj2" fmla="val 524700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1" name="מחבר ישר 50"/>
          <p:cNvCxnSpPr/>
          <p:nvPr/>
        </p:nvCxnSpPr>
        <p:spPr>
          <a:xfrm>
            <a:off x="6744087" y="3048000"/>
            <a:ext cx="0" cy="27146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/>
          <p:cNvCxnSpPr/>
          <p:nvPr/>
        </p:nvCxnSpPr>
        <p:spPr>
          <a:xfrm>
            <a:off x="5411675" y="4457700"/>
            <a:ext cx="3086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קשת 52"/>
          <p:cNvSpPr/>
          <p:nvPr/>
        </p:nvSpPr>
        <p:spPr>
          <a:xfrm rot="5400000">
            <a:off x="6204303" y="1971382"/>
            <a:ext cx="3164957" cy="1797309"/>
          </a:xfrm>
          <a:prstGeom prst="arc">
            <a:avLst>
              <a:gd name="adj1" fmla="val 16634921"/>
              <a:gd name="adj2" fmla="val 524700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4" name="אליפסה 53"/>
          <p:cNvSpPr/>
          <p:nvPr/>
        </p:nvSpPr>
        <p:spPr>
          <a:xfrm>
            <a:off x="7748681" y="4424362"/>
            <a:ext cx="45719" cy="47203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28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 animBg="1"/>
      <p:bldP spid="50" grpId="0" animBg="1"/>
      <p:bldP spid="53" grpId="0" animBg="1"/>
      <p:bldP spid="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5" y="547097"/>
            <a:ext cx="7058482" cy="452627"/>
          </a:xfrm>
          <a:prstGeom prst="rect">
            <a:avLst/>
          </a:prstGeom>
        </p:spPr>
      </p:pic>
      <p:sp>
        <p:nvSpPr>
          <p:cNvPr id="38" name="סוגר מסולסל ימני 37"/>
          <p:cNvSpPr/>
          <p:nvPr/>
        </p:nvSpPr>
        <p:spPr>
          <a:xfrm rot="5400000">
            <a:off x="4327229" y="-2600526"/>
            <a:ext cx="314325" cy="77190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38" y="1515677"/>
            <a:ext cx="2222906" cy="38221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01" y="4283076"/>
            <a:ext cx="2934538" cy="45262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7" y="5068888"/>
            <a:ext cx="2275713" cy="45262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52" y="5854700"/>
            <a:ext cx="1526362" cy="45262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76" y="220662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77" y="570135"/>
            <a:ext cx="2438400" cy="68884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301" y="755348"/>
            <a:ext cx="372161" cy="233858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10648950" y="570135"/>
            <a:ext cx="1419225" cy="344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9" name="מחבר חץ ישר 18"/>
          <p:cNvCxnSpPr/>
          <p:nvPr/>
        </p:nvCxnSpPr>
        <p:spPr>
          <a:xfrm>
            <a:off x="11325225" y="914559"/>
            <a:ext cx="0" cy="1161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תמונה 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562" y="2206625"/>
            <a:ext cx="600989" cy="334442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9696450" y="2196643"/>
            <a:ext cx="1419225" cy="3444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741577"/>
            <a:ext cx="2237994" cy="404851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5" y="3367052"/>
            <a:ext cx="6887489" cy="593446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6" y="4300327"/>
            <a:ext cx="6351879" cy="455143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5" y="5190529"/>
            <a:ext cx="6145682" cy="502920"/>
          </a:xfrm>
          <a:prstGeom prst="rect">
            <a:avLst/>
          </a:prstGeom>
        </p:spPr>
      </p:pic>
      <p:sp>
        <p:nvSpPr>
          <p:cNvPr id="31" name="סוגר מסולסל שמאלי 30"/>
          <p:cNvSpPr/>
          <p:nvPr/>
        </p:nvSpPr>
        <p:spPr>
          <a:xfrm rot="16200000">
            <a:off x="1817634" y="5153410"/>
            <a:ext cx="342631" cy="15394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69" y="6307328"/>
            <a:ext cx="600989" cy="294208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07" y="6140107"/>
            <a:ext cx="600989" cy="334442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0" y="6379108"/>
            <a:ext cx="761238" cy="190881"/>
          </a:xfrm>
          <a:prstGeom prst="rect">
            <a:avLst/>
          </a:prstGeom>
        </p:spPr>
      </p:pic>
      <p:sp>
        <p:nvSpPr>
          <p:cNvPr id="43" name="סוגר מסולסל שמאלי 42"/>
          <p:cNvSpPr/>
          <p:nvPr/>
        </p:nvSpPr>
        <p:spPr>
          <a:xfrm rot="16200000">
            <a:off x="4750209" y="4009530"/>
            <a:ext cx="342631" cy="38348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76" y="6391722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46" y="1094778"/>
            <a:ext cx="4569028" cy="45262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60" y="2035175"/>
            <a:ext cx="231343" cy="37467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92" y="2897619"/>
            <a:ext cx="3827221" cy="45262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60" y="3838016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474" y="4719573"/>
            <a:ext cx="3248863" cy="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2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94607" y="369558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6" y="541210"/>
            <a:ext cx="1575054" cy="41148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622649"/>
            <a:ext cx="546354" cy="304038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9" y="4632521"/>
            <a:ext cx="7025792" cy="455142"/>
          </a:xfrm>
          <a:prstGeom prst="rect">
            <a:avLst/>
          </a:prstGeom>
        </p:spPr>
      </p:pic>
      <p:sp>
        <p:nvSpPr>
          <p:cNvPr id="38" name="סוגר מסולסל ימני 37"/>
          <p:cNvSpPr/>
          <p:nvPr/>
        </p:nvSpPr>
        <p:spPr>
          <a:xfrm rot="5400000">
            <a:off x="5638799" y="2147889"/>
            <a:ext cx="385761" cy="6643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25" y="6007101"/>
            <a:ext cx="2222906" cy="3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694607" y="369558"/>
            <a:ext cx="13259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נחשב: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26" y="541210"/>
            <a:ext cx="1575054" cy="41148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622649"/>
            <a:ext cx="546354" cy="30403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49" y="568928"/>
            <a:ext cx="9869805" cy="451873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0" y="2222743"/>
            <a:ext cx="1687830" cy="342900"/>
          </a:xfrm>
          <a:prstGeom prst="rect">
            <a:avLst/>
          </a:prstGeom>
        </p:spPr>
      </p:pic>
      <p:cxnSp>
        <p:nvCxnSpPr>
          <p:cNvPr id="32" name="מחבר חץ ישר 31"/>
          <p:cNvCxnSpPr/>
          <p:nvPr/>
        </p:nvCxnSpPr>
        <p:spPr>
          <a:xfrm flipH="1">
            <a:off x="1524000" y="1924050"/>
            <a:ext cx="411449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מחבר חץ ישר 32"/>
          <p:cNvCxnSpPr/>
          <p:nvPr/>
        </p:nvCxnSpPr>
        <p:spPr>
          <a:xfrm flipH="1">
            <a:off x="1524000" y="3035713"/>
            <a:ext cx="411449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0" y="3448706"/>
            <a:ext cx="1489710" cy="3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5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944100" y="760231"/>
            <a:ext cx="17784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838275"/>
            <a:ext cx="2572436" cy="3671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3375" y="760231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מספרים ממשיים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56454" y="1617481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67" y="1688073"/>
            <a:ext cx="6289015" cy="4526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56454" y="2552775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נסתכל על 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06825" y="2580678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80" y="2684731"/>
            <a:ext cx="289179" cy="286664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26" y="2684059"/>
            <a:ext cx="1365428" cy="2942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544426" y="2502726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 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39" y="3515425"/>
            <a:ext cx="4398035" cy="46771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340393" y="4666615"/>
            <a:ext cx="2382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375" y="4313497"/>
            <a:ext cx="3812134" cy="17526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05076" y="4666615"/>
            <a:ext cx="3464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ונשתמש בקושי-שוורץ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872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21033" y="278709"/>
            <a:ext cx="1370967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33" y="5125231"/>
            <a:ext cx="231343" cy="374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53705" y="5709004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במקרה הממשי – סימטריות:</a:t>
            </a:r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202" y="5760645"/>
            <a:ext cx="3045180" cy="4199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96912" y="1048868"/>
            <a:ext cx="4096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2800" dirty="0" smtClean="0"/>
              <a:t>לינאריות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ברכיב הראשון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360" y="907444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א.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4" y="959085"/>
            <a:ext cx="5227854" cy="4199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2360" y="1613544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ב.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91" y="1716826"/>
            <a:ext cx="3583305" cy="41993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96912" y="4278914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</a:t>
            </a:r>
            <a:r>
              <a:rPr lang="he-IL" sz="2800" dirty="0" err="1" smtClean="0"/>
              <a:t>הרמיטיות</a:t>
            </a:r>
            <a:endParaRPr lang="he-IL" sz="2800" dirty="0" smtClean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21" y="4314302"/>
            <a:ext cx="3090443" cy="48783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5996" y="2294086"/>
            <a:ext cx="320528" cy="83365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4" y="3105395"/>
            <a:ext cx="5765978" cy="419938"/>
          </a:xfrm>
          <a:prstGeom prst="rect">
            <a:avLst/>
          </a:prstGeom>
        </p:spPr>
      </p:pic>
      <p:sp>
        <p:nvSpPr>
          <p:cNvPr id="11" name="סוגר מסולסל שמאלי 10"/>
          <p:cNvSpPr/>
          <p:nvPr/>
        </p:nvSpPr>
        <p:spPr>
          <a:xfrm>
            <a:off x="754665" y="882514"/>
            <a:ext cx="292608" cy="13894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565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944100" y="760231"/>
            <a:ext cx="17784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יהיו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838275"/>
            <a:ext cx="2572436" cy="3671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3375" y="760231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מספרים ממשיים</a:t>
            </a:r>
            <a:endParaRPr lang="he-IL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56454" y="1617481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הוכיחו: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67" y="1688073"/>
            <a:ext cx="6289015" cy="452628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41" y="3757372"/>
            <a:ext cx="5676900" cy="132778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7" y="2739067"/>
            <a:ext cx="3827221" cy="4526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56453" y="2635786"/>
            <a:ext cx="27661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מקושי-שוורץ: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4196207"/>
            <a:ext cx="3253892" cy="45011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51" y="5650834"/>
            <a:ext cx="5109667" cy="452628"/>
          </a:xfrm>
          <a:prstGeom prst="rect">
            <a:avLst/>
          </a:prstGeom>
        </p:spPr>
      </p:pic>
      <p:sp>
        <p:nvSpPr>
          <p:cNvPr id="14" name="סוגר מסולסל ימני 13"/>
          <p:cNvSpPr/>
          <p:nvPr/>
        </p:nvSpPr>
        <p:spPr>
          <a:xfrm rot="5400000">
            <a:off x="6799948" y="4994765"/>
            <a:ext cx="219076" cy="24364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263" y="6607530"/>
            <a:ext cx="656311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7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21033" y="278709"/>
            <a:ext cx="1370967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תכונות: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912" y="1048868"/>
            <a:ext cx="4096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2800" dirty="0" smtClean="0"/>
              <a:t>כמעט לינאריות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ברכיב השני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52360" y="907444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א.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4" y="959085"/>
            <a:ext cx="5227854" cy="41993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52360" y="1613544"/>
            <a:ext cx="53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91" y="1716826"/>
            <a:ext cx="3583305" cy="419938"/>
          </a:xfrm>
          <a:prstGeom prst="rect">
            <a:avLst/>
          </a:prstGeom>
        </p:spPr>
      </p:pic>
      <p:sp>
        <p:nvSpPr>
          <p:cNvPr id="11" name="סוגר מסולסל שמאלי 10"/>
          <p:cNvSpPr/>
          <p:nvPr/>
        </p:nvSpPr>
        <p:spPr>
          <a:xfrm>
            <a:off x="754665" y="882514"/>
            <a:ext cx="292608" cy="138944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90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821033" y="278709"/>
            <a:ext cx="1370967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תכונות: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912" y="1048868"/>
            <a:ext cx="40965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2800" dirty="0" smtClean="0"/>
              <a:t>כמעט לינאריות </a:t>
            </a:r>
          </a:p>
          <a:p>
            <a:r>
              <a:rPr lang="he-IL" sz="2800" dirty="0"/>
              <a:t> </a:t>
            </a:r>
            <a:r>
              <a:rPr lang="he-IL" sz="2800" dirty="0" smtClean="0"/>
              <a:t>    ברכיב השני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96912" y="3230940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הכללה</a:t>
            </a: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4" y="1315952"/>
            <a:ext cx="5765978" cy="41993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34" y="3135686"/>
            <a:ext cx="7272223" cy="953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0" y="2068257"/>
            <a:ext cx="231343" cy="3746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96912" y="5497008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מכפלה עם אפס</a:t>
            </a: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27" y="5500835"/>
            <a:ext cx="3133192" cy="4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3" y="864284"/>
            <a:ext cx="289179" cy="28666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1"/>
            <a:ext cx="1365428" cy="29420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3" y="2025650"/>
            <a:ext cx="5205222" cy="225308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0" y="4517380"/>
            <a:ext cx="8368589" cy="2253082"/>
          </a:xfrm>
          <a:prstGeom prst="rect">
            <a:avLst/>
          </a:prstGeom>
        </p:spPr>
      </p:pic>
      <p:sp>
        <p:nvSpPr>
          <p:cNvPr id="25" name="סוגר מסולסל שמאלי 24"/>
          <p:cNvSpPr/>
          <p:nvPr/>
        </p:nvSpPr>
        <p:spPr>
          <a:xfrm rot="5400000">
            <a:off x="985632" y="1439660"/>
            <a:ext cx="238651" cy="933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שמאלי 26"/>
          <p:cNvSpPr/>
          <p:nvPr/>
        </p:nvSpPr>
        <p:spPr>
          <a:xfrm rot="5400000">
            <a:off x="2462103" y="1439661"/>
            <a:ext cx="238651" cy="933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4" y="1412092"/>
            <a:ext cx="211226" cy="18859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15" y="1412092"/>
            <a:ext cx="196138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5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הכללה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686424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79" y="864284"/>
            <a:ext cx="271577" cy="30175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25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24025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3" y="2025650"/>
            <a:ext cx="5242941" cy="225308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90" y="4517379"/>
            <a:ext cx="8406308" cy="2253082"/>
          </a:xfrm>
          <a:prstGeom prst="rect">
            <a:avLst/>
          </a:prstGeom>
        </p:spPr>
      </p:pic>
      <p:sp>
        <p:nvSpPr>
          <p:cNvPr id="25" name="סוגר מסולסל שמאלי 24"/>
          <p:cNvSpPr/>
          <p:nvPr/>
        </p:nvSpPr>
        <p:spPr>
          <a:xfrm rot="5400000">
            <a:off x="985632" y="1439660"/>
            <a:ext cx="238651" cy="933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סוגר מסולסל שמאלי 26"/>
          <p:cNvSpPr/>
          <p:nvPr/>
        </p:nvSpPr>
        <p:spPr>
          <a:xfrm rot="5400000">
            <a:off x="2462103" y="1439661"/>
            <a:ext cx="238651" cy="9333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4" y="1412092"/>
            <a:ext cx="211226" cy="188595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15" y="1412092"/>
            <a:ext cx="196138" cy="26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657600" y="760231"/>
            <a:ext cx="8064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96049" y="760231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מעל השדה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404" y="864284"/>
            <a:ext cx="271577" cy="30175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50" y="863612"/>
            <a:ext cx="1365428" cy="3017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33650" y="682279"/>
            <a:ext cx="28098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הוא ממ"פ עם מ"פ </a:t>
            </a:r>
            <a:endParaRPr lang="he-IL" sz="2800" dirty="0"/>
          </a:p>
        </p:txBody>
      </p:sp>
      <p:pic>
        <p:nvPicPr>
          <p:cNvPr id="37" name="תמונה 3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15" y="1760177"/>
            <a:ext cx="4435754" cy="46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829799" y="2446156"/>
            <a:ext cx="17544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496049" y="2512831"/>
            <a:ext cx="368801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לינאריות ברכיב הראשון:</a:t>
            </a:r>
            <a:endParaRPr lang="he-IL" sz="2800" dirty="0"/>
          </a:p>
        </p:txBody>
      </p:sp>
      <p:pic>
        <p:nvPicPr>
          <p:cNvPr id="38" name="תמונה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2" y="3540125"/>
            <a:ext cx="10968685" cy="44005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494" y="4801290"/>
            <a:ext cx="3465119" cy="4199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540" y="4790996"/>
            <a:ext cx="1609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הגדרה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3224962" y="4790997"/>
            <a:ext cx="16097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חוקי שיחלוף</a:t>
            </a:r>
            <a:endParaRPr lang="he-IL" sz="2800" dirty="0"/>
          </a:p>
        </p:txBody>
      </p:sp>
      <p:cxnSp>
        <p:nvCxnSpPr>
          <p:cNvPr id="31" name="מחבר חץ ישר 30"/>
          <p:cNvCxnSpPr/>
          <p:nvPr/>
        </p:nvCxnSpPr>
        <p:spPr>
          <a:xfrm flipH="1">
            <a:off x="6997138" y="4048125"/>
            <a:ext cx="1385887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80356" y="4753763"/>
            <a:ext cx="16097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פילוג במטריצות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4305299" y="4024071"/>
            <a:ext cx="1385887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מחבר חץ ישר 33"/>
          <p:cNvCxnSpPr/>
          <p:nvPr/>
        </p:nvCxnSpPr>
        <p:spPr>
          <a:xfrm flipH="1">
            <a:off x="1411053" y="4042688"/>
            <a:ext cx="1385887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חץ ישר 34"/>
          <p:cNvCxnSpPr/>
          <p:nvPr/>
        </p:nvCxnSpPr>
        <p:spPr>
          <a:xfrm>
            <a:off x="8441460" y="5288593"/>
            <a:ext cx="821504" cy="606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024936" y="6124496"/>
            <a:ext cx="16097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הגדרה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827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  <p:bldP spid="29" grpId="0"/>
      <p:bldP spid="32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152"/>
  <p:tag name="OUTPUTDPI" val="1200"/>
  <p:tag name="LATEXADDIN" val="\documentclass{article}&#10;\usepackage{amsmath}&#10;\usepackage{amssymb}&#10;\usepackage{amsthm}&#10;\usepackage{xcolor}&#10;\pagestyle{empty}&#10;\begin{document}&#10;&#10;&#10;$&#10; \langle v,v \rangle=0 \iff v=0 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2.5"/>
  <p:tag name="OUTPUTDPI" val="1200"/>
  <p:tag name="LATEXADDIN" val="\documentclass{article}&#10;\usepackage{amsmath}&#10;\usepackage{amssymb}&#10;\usepackage{amsthm}&#10;\usepackage{xcolor}&#10;\pagestyle{empty}&#10;\begin{document}&#10;&#10;&#10;$6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554.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-i\\&#10;-4\\&#10;\sqrt{2}&#10;\end{array}\right)+4\left(\begin{array}{c}&#10;1\\&#10;-i\\&#10;0&#10;\end{array}\right)-8\left(\begin{array}{c}&#10;1\\&#10;i\\&#10;2&#10;\end{array}\right)\rangle&#10;=&#10;$&#10;\end{document}"/>
  <p:tag name="IGUANATEXSIZE" val="32"/>
  <p:tag name="IGUANATEXCURSOR" val="374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67.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-i\\&#10;-4\\&#10;\sqrt{2}&#10;\end{array}\right)&#10;\rangle&#10;+&#10;4&#10;\langle&#10;\left(\begin{array}{c}&#10;1\\&#10;i\\&#10;2&#10;\end{array}\right)&#10;,&#10;\left(\begin{array}{c}&#10;1\\&#10;-i\\&#10;0&#10;\end{array}\right)\rangle&#10;-8&#10;\langle&#10;\left(\begin{array}{c}&#10;1\\&#10;i\\&#10;2&#10;\end{array}\right)&#10;,&#10;\left(\begin{array}{c}&#10;1\\&#10;i\\&#10;2&#10;\end{array}\right)&#10;\rangle&#10;=&#10;$&#10;\end{document}"/>
  <p:tag name="IGUANATEXSIZE" val="32"/>
  <p:tag name="IGUANATEXCURSOR" val="528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2459.25"/>
  <p:tag name="OUTPUTDPI" val="1200"/>
  <p:tag name="LATEXADDIN" val="\documentclass{article}&#10;\usepackage{amsmath}&#10;\usepackage{amssymb}&#10;\usepackage{amsthm}&#10;\usepackage{xcolor}&#10;\pagestyle{empty}&#10;\begin{document}&#10;&#10;&#10;$=(2\sqrt{2}-3i)+4\cdot0-8\cdot6=-48+2\sqrt{2}-3i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V=\mathbb{R}^{n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=&#10;tr(AB^t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221.25"/>
  <p:tag name="OUTPUTDPI" val="1200"/>
  <p:tag name="LATEXADDIN" val="\documentclass{article}&#10;\usepackage{amsmath}&#10;\usepackage{amssymb}&#10;\usepackage{amsthm}&#10;\usepackage{xcolor}&#10;\pagestyle{empty}&#10;\begin{document}&#10;&#10;&#10;$&#10;\langle \alpha A_1+A_2,B \rangle &#10;=&#10;tr((\alpha A_1+A_2)B^t)&#10;=&#10;tr(\alpha A_1B^t+A_2B^t)&#10;=&#10;$&#10;\end{document}"/>
  <p:tag name="IGUANATEXSIZE" val="30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2407.5"/>
  <p:tag name="OUTPUTDPI" val="1200"/>
  <p:tag name="LATEXADDIN" val="\documentclass{article}&#10;\usepackage{amsmath}&#10;\usepackage{amssymb}&#10;\usepackage{amsthm}&#10;\usepackage{xcolor}&#10;\pagestyle{empty}&#10;\begin{document}&#10;&#10;&#10;$&#10;\alpha tr(A_1B^t)+tr(A_2B^t)&#10;=&#10;\alpha\langle  A_1,B \rangle &#10;+&#10;\langle  A_2,B \rangle &#10;$&#10;\end{document}"/>
  <p:tag name="IGUANATEXSIZE" val="33"/>
  <p:tag name="IGUANATEXCURSOR" val="231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V=\mathbb{R}^{n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=&#10;tr(AB^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2760.7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=&#10;tr(AB^t)&#10;=&#10;tr([AB^t]^t)&#10;=&#10;tr(BA^t)&#10;=&#10;\langle B,A \rangle 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867"/>
  <p:tag name="OUTPUTDPI" val="1200"/>
  <p:tag name="LATEXADDIN" val="\documentclass{article}&#10;\usepackage{amsmath}&#10;\usepackage{amssymb}&#10;\usepackage{amsthm}&#10;\usepackage{xcolor}&#10;\pagestyle{empty}&#10;\begin{document}&#10;&#10;&#10;$&#10;tr(M)=tr(M^t)&#10;$&#10;\end{document}"/>
  <p:tag name="IGUANATEXSIZE" val="25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759.75"/>
  <p:tag name="OUTPUTDPI" val="1200"/>
  <p:tag name="LATEXADDIN" val="\documentclass{article}&#10;\usepackage{amsmath}&#10;\usepackage{amssymb}&#10;\usepackage{amsthm}&#10;\usepackage{xcolor}&#10;\pagestyle{empty}&#10;\begin{document}&#10;&#10;&#10;$&#10;(AB)^t=B^tA^t&#10;$&#10;\end{document}"/>
  <p:tag name="IGUANATEXSIZE" val="25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V=\mathbb{R}^{n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08.25"/>
  <p:tag name="OUTPUTDPI" val="1200"/>
  <p:tag name="LATEXADDIN" val="\documentclass{article}&#10;\usepackage{amsmath}&#10;\usepackage{amssymb}&#10;\usepackage{amsthm}&#10;\usepackage{xcolor}&#10;\pagestyle{empty}&#10;\begin{document}&#10;&#10;&#10;$&#10; \langle v_1,v_2 \rangle ={\langle v_2,v_1 \rangle}   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=&#10;tr(AB^t)&#10;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947"/>
  <p:tag name="OUTPUTDPI" val="1200"/>
  <p:tag name="LATEXADDIN" val="\documentclass{article}&#10;\usepackage{amsmath}&#10;\usepackage{amssymb}&#10;\usepackage{amsthm}&#10;\usepackage{xcolor}&#10;\pagestyle{empty}&#10;\begin{document}&#10;&#10;&#10;$&#10;\langle&#10;A,A&#10;\rangle=&#10;tr(AA^t)&#10;=&#10;\sum_{i=1}^n (AA^t)_{i,i}&#10;=&#10;$&#10;\end{document}"/>
  <p:tag name="IGUANATEXSIZE" val="30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2870.2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langle&#10;A,A&#10;\rangle=&#10;\sum_{i=1}^n \sum_{k=1}^n A_{i,k}^2&#10;=&#10;0&#10;\tiny{\iff}&#10;\forall i,k \; A_{i,k}^2 = 0&#10;\tiny{\iff} &#10;\end{array}&#10;$&#10;\end{document}"/>
  <p:tag name="IGUANATEXSIZE" val="30"/>
  <p:tag name="IGUANATEXCURSOR" val="257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2639.25"/>
  <p:tag name="OUTPUTDPI" val="1200"/>
  <p:tag name="LATEXADDIN" val="\documentclass{article}&#10;\usepackage{amsmath}&#10;\usepackage{amssymb}&#10;\usepackage{amsthm}&#10;\usepackage{xcolor}&#10;\pagestyle{empty}&#10;\begin{document}&#10;&#10;&#10;$&#10;\iff&#10;\forall i,k \; A_{i,k} = 0&#10;\tiny{\iff}&#10;\forall i,k \; A_{i,k} = 0&#10;\tiny{\iff}&#10;A=0&#10;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6"/>
  <p:tag name="ORIGINALWIDTH" val="3764.25"/>
  <p:tag name="OUTPUTDPI" val="1200"/>
  <p:tag name="LATEXADDIN" val="\documentclass{article}&#10;\usepackage{amsmath}&#10;\usepackage{amssymb}&#10;\usepackage{amsthm}&#10;\usepackage{xcolor}&#10;\pagestyle{empty}&#10;\begin{document}&#10;&#10;&#10;$&#10;\sum_{i=1}^n \sum_{k=1}^nA_{i,k}(A^t)_{k,i}&#10;=&#10;\sum_{i=1}^n \sum_{k=1}^nA_{i,k}A_{i,k}&#10;=&#10;\sum_{i=1}^n \sum_{k=1}^nA_{i,k}^2&#10;\geq&#10;0&#10;$&#10;\end{document}"/>
  <p:tag name="IGUANATEXSIZE" val="30"/>
  <p:tag name="IGUANATEXCURSOR" val="274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546.75"/>
  <p:tag name="OUTPUTDPI" val="1200"/>
  <p:tag name="LATEXADDIN" val="\documentclass{article}&#10;\usepackage{amsmath}&#10;\usepackage{amssymb}&#10;\usepackage{amsthm}&#10;\usepackage{xcolor}&#10;\pagestyle{empty}&#10;\begin{document}&#10;&#10;&#10;$V=\mathbb{R}^{n\times n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=&#10;tr(AB^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19.5"/>
  <p:tag name="OUTPUTDPI" val="1200"/>
  <p:tag name="LATEXADDIN" val="\documentclass{article}&#10;\usepackage{amsmath}&#10;\usepackage{amssymb}&#10;\usepackage{amsthm}&#10;\usepackage{xcolor}&#10;\pagestyle{empty}&#10;\begin{document}&#10;&#10;&#10;$&#10;\langle A,B \rangle &#10;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59"/>
  <p:tag name="OUTPUTDPI" val="1200"/>
  <p:tag name="LATEXADDIN" val="\documentclass{article}&#10;\usepackage{amsmath}&#10;\usepackage{amssymb}&#10;\usepackage{amsthm}&#10;\usepackage{xcolor}&#10;\pagestyle{empty}&#10;\begin{document}&#10;&#10;&#10;$&#10;A=&#10;\begin{pmatrix}&#10;1 &amp; 2\\&#10;3 &amp; -1&#10;\end{pmatrix}&#10;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&#10; \langle  v_1+v_2,v \rangle =  \langle v_1,v \rangle +\langle v_2,v \rangle  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765.75"/>
  <p:tag name="OUTPUTDPI" val="1200"/>
  <p:tag name="LATEXADDIN" val="\documentclass{article}&#10;\usepackage{amsmath}&#10;\usepackage{amssymb}&#10;\usepackage{amsthm}&#10;\usepackage{xcolor}&#10;\pagestyle{empty}&#10;\begin{document}&#10;&#10;&#10;$&#10;B=&#10;\begin{pmatrix}&#10;-1 &amp; 1\\&#10;0 &amp; 2&#10;\end{pmatrix}&#10;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B^t=&#10;\begin{pmatrix}&#10;-1 &amp; 0\\&#10;1 &amp; 2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000.5"/>
  <p:tag name="OUTPUTDPI" val="1200"/>
  <p:tag name="LATEXADDIN" val="\documentclass{article}&#10;\usepackage{amsmath}&#10;\usepackage{amssymb}&#10;\usepackage{amsthm}&#10;\usepackage{xcolor}&#10;\pagestyle{empty}&#10;\begin{document}&#10;&#10;&#10;$&#10;AB^t=&#10;\begin{pmatrix}&#10;1 &amp; 4\\&#10;-4 &amp; -2&#10;\end{pmatrix}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1890"/>
  <p:tag name="OUTPUTDPI" val="1200"/>
  <p:tag name="LATEXADDIN" val="\documentclass{article}&#10;\usepackage{amsmath}&#10;\usepackage{amssymb}&#10;\usepackage{amsthm}&#10;\usepackage{xcolor}&#10;\pagestyle{empty}&#10;\begin{document}&#10;&#10;&#10;$\langle A,B\rangle = tr(AB^t) = 1+(-2) =-1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&#10;\Left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&#10;\Leftarrow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01.75"/>
  <p:tag name="OUTPUTDPI" val="1200"/>
  <p:tag name="LATEXADDIN" val="\documentclass{article}&#10;\usepackage{amsmath}&#10;\usepackage{amssymb}&#10;\usepackage{amsthm}&#10;\usepackage{xcolor}&#10;\pagestyle{empty}&#10;\begin{document}&#10;&#10;&#10;$&#10;V=\{f:\,[-1,1]\to\mathbb{C}\,|\:\textnormal{f is continuous function }\}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75"/>
  <p:tag name="ORIGINALWIDTH" val="1209.75"/>
  <p:tag name="OUTPUTDPI" val="1200"/>
  <p:tag name="LATEXADDIN" val="\documentclass{article}&#10;\usepackage{amsmath}&#10;\usepackage{amssymb}&#10;\usepackage{amsthm}&#10;\usepackage{xcolor}&#10;\pagestyle{empty}&#10;\begin{document}&#10;&#10;&#10;$&#10;\langle f,g \rangle =\int\limits _{-1}^{1}f(x)\overline{g(x)}\,dx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068.75"/>
  <p:tag name="OUTPUTDPI" val="1200"/>
  <p:tag name="LATEXADDIN" val="\documentclass{article}&#10;\usepackage{amsmath}&#10;\usepackage{amssymb}&#10;\usepackage{amsthm}&#10;\usepackage{xcolor}&#10;\pagestyle{empty}&#10;\begin{document}&#10;&#10;&#10;$&#10; \langle \alpha v_1,v_2 \rangle =\alpha  \langle v_1,v_2 \rangle  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601.75"/>
  <p:tag name="OUTPUTDPI" val="1200"/>
  <p:tag name="LATEXADDIN" val="\documentclass{article}&#10;\usepackage{amsmath}&#10;\usepackage{amssymb}&#10;\usepackage{amsthm}&#10;\usepackage{xcolor}&#10;\pagestyle{empty}&#10;\begin{document}&#10;&#10;&#10;$&#10;V=\{f:\,[-1,1]\to\mathbb{C}\,|\:\textnormal{f is continuous function }\}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75"/>
  <p:tag name="ORIGINALWIDTH" val="1209.75"/>
  <p:tag name="OUTPUTDPI" val="1200"/>
  <p:tag name="LATEXADDIN" val="\documentclass{article}&#10;\usepackage{amsmath}&#10;\usepackage{amssymb}&#10;\usepackage{amsthm}&#10;\usepackage{xcolor}&#10;\pagestyle{empty}&#10;\begin{document}&#10;&#10;&#10;$&#10;\langle f,g \rangle =\int\limits _{-1}^{1}f(x)\overline{g(x)}\,dx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782.25"/>
  <p:tag name="OUTPUTDPI" val="1200"/>
  <p:tag name="LATEXADDIN" val="\documentclass{article}&#10;\usepackage{amsmath}&#10;\usepackage{amssymb}&#10;\usepackage{amsthm}&#10;\usepackage{xcolor}&#10;\pagestyle{empty}&#10;\begin{document}&#10;&#10;&#10;$&#10;\langle \cos(x),\sin(x) \rangle 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7.75"/>
  <p:tag name="ORIGINALWIDTH" val="2972.25"/>
  <p:tag name="OUTPUTDPI" val="1200"/>
  <p:tag name="LATEXADDIN" val="\documentclass{article}&#10;\usepackage{amsmath}&#10;\usepackage{amssymb}&#10;\usepackage{amsthm}&#10;\usepackage{xcolor}&#10;\pagestyle{empty}&#10;\begin{document}&#10;&#10;&#10;$&#10;\langle \cos(x),\sin(x) \rangle =&#10;\int\limits _{-1}^{1}\sin(x)\cos(x)\,dx=\int\limits _{-1}^{1}\frac{\sin(2x)}{2}\,dx=0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96.75"/>
  <p:tag name="OUTPUTDPI" val="1200"/>
  <p:tag name="LATEXADDIN" val="\documentclass{article}&#10;\usepackage{amsmath}&#10;\usepackage{amssymb}&#10;\usepackage{amsthm}&#10;\usepackage{xcolor}&#10;\pagestyle{empty}&#10;\begin{document}&#10;&#10;&#10;$&#10;\Vert&#10;*&#10;\Vert: V\to \mathbb{F}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usepackage{xcolor}&#10;\pagestyle{empty}&#10;\begin{document}&#10;&#10;&#10;$\Vert v \Vert = \sqrt{\langle v,v \rangle}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664.5"/>
  <p:tag name="OUTPUTDPI" val="1200"/>
  <p:tag name="LATEXADDIN" val="\documentclass{article}&#10;\usepackage{amsmath}&#10;\usepackage{amssymb}&#10;\usepackage{amsthm}&#10;\usepackage{xcolor}&#10;\pagestyle{empty}&#10;\begin{document}&#10;&#10;&#10;$\Vert v \Vert^2 = \langle v,v \rangle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5"/>
  <p:tag name="ORIGINALWIDTH" val="921.75"/>
  <p:tag name="OUTPUTDPI" val="1200"/>
  <p:tag name="LATEXADDIN" val="\documentclass{article}&#10;\usepackage{amsmath}&#10;\usepackage{amssymb}&#10;\usepackage{amsthm}&#10;\usepackage{xcolor}&#10;\pagestyle{empty}&#10;\begin{document}&#10;&#10;&#10;$&#10; \langle v_1,v_2 \rangle =\overline{\langle v_2,v_1 \rangle}   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96.75"/>
  <p:tag name="OUTPUTDPI" val="1200"/>
  <p:tag name="LATEXADDIN" val="\documentclass{article}&#10;\usepackage{amsmath}&#10;\usepackage{amssymb}&#10;\usepackage{amsthm}&#10;\usepackage{xcolor}&#10;\pagestyle{empty}&#10;\begin{document}&#10;&#10;&#10;$&#10;\Vert&#10;*&#10;\Vert: V\to \mathbb{F}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46.25"/>
  <p:tag name="OUTPUTDPI" val="1200"/>
  <p:tag name="LATEXADDIN" val="\documentclass{article}&#10;\usepackage{amsmath}&#10;\usepackage{amssymb}&#10;\usepackage{amsthm}&#10;\usepackage{xcolor}&#10;\pagestyle{empty}&#10;\begin{document}&#10;&#10;&#10;$\Vert v \Vert = \sqrt{\langle v,v \rangle}$&#10;\end{document}"/>
  <p:tag name="IGUANATEXSIZE" val="33"/>
  <p:tag name="IGUANATEXCURSOR" val="178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397.5"/>
  <p:tag name="OUTPUTDPI" val="1200"/>
  <p:tag name="LATEXADDIN" val="\documentclass{article}&#10;\usepackage{amsmath}&#10;\usepackage{amssymb}&#10;\usepackage{amsthm}&#10;\usepackage{xcolor}&#10;\pagestyle{empty}&#10;\begin{document}&#10;&#10;&#10;$\Vert v \Vert \geq 0 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056.75"/>
  <p:tag name="OUTPUTDPI" val="1200"/>
  <p:tag name="LATEXADDIN" val="\documentclass{article}&#10;\usepackage{amsmath}&#10;\usepackage{amssymb}&#10;\usepackage{amsthm}&#10;\usepackage{xcolor}&#10;\pagestyle{empty}&#10;\begin{document}&#10;&#10;&#10;$\Vert v \Vert = 0 \iff v=0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831.75"/>
  <p:tag name="OUTPUTDPI" val="1200"/>
  <p:tag name="LATEXADDIN" val="\documentclass{article}&#10;\usepackage{amsmath}&#10;\usepackage{amssymb}&#10;\usepackage{amsthm}&#10;\usepackage{xcolor}&#10;\pagestyle{empty}&#10;\begin{document}&#10;&#10;&#10;$\Vert \alpha v \Vert =| \alpha|\cdot \Vert v \Vert  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276.5"/>
  <p:tag name="OUTPUTDPI" val="1200"/>
  <p:tag name="LATEXADDIN" val="\documentclass{article}&#10;\usepackage{amsmath}&#10;\usepackage{amssymb}&#10;\usepackage{amsthm}&#10;\usepackage{xcolor}&#10;\pagestyle{empty}&#10;\begin{document}&#10;&#10;&#10;$\Vert v_1+v_2 \Vert \leq  \Vert v_1 \Vert+\Vert v_2 \Vert  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R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2600.25"/>
  <p:tag name="OUTPUTDPI" val="1200"/>
  <p:tag name="LATEXADDIN" val="\documentclass{article}&#10;\usepackage{amsmath}&#10;\usepackage{amssymb}&#10;\usepackage{amsthm}&#10;\usepackage{xcolor}&#10;\pagestyle{empty}&#10;\begin{document}&#10;&#10;&#10;$&#10;\Vert x \Vert^2 = &#10;\langle&#10;\begin{pmatrix}&#10;x_1\\&#10;x_2\\&#10;\vdots \\&#10;x_n&#10;\end{pmatrix},&#10;\begin{pmatrix}&#10;x_1\\&#10;x_2\\&#10;\vdots \\&#10;x_n&#10;\end{pmatrix}&#10;\rangle&#10;=&#10;\sum_{i=1}^nx_i x_i =&#10;\sum_{i=1}^n x_i^2&#10;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917.25"/>
  <p:tag name="OUTPUTDPI" val="1200"/>
  <p:tag name="LATEXADDIN" val="\documentclass{article}&#10;\usepackage{amsmath}&#10;\usepackage{amssymb}&#10;\usepackage{amsthm}&#10;\usepackage{xcolor}&#10;\pagestyle{empty}&#10;\begin{document}&#10;&#10;&#10;$\Vert x \Vert =&#10;\sqrt{\sum_{i=1}^nx_i^2}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2710.5"/>
  <p:tag name="OUTPUTDPI" val="1200"/>
  <p:tag name="LATEXADDIN" val="\documentclass{article}&#10;\usepackage{amsmath}&#10;\usepackage{amssymb}&#10;\usepackage{amsthm}&#10;\usepackage{xcolor}&#10;\pagestyle{empty}&#10;\begin{document}&#10;&#10;&#10;$\Vert x \Vert^2=&#10;\langle&#10;\begin{pmatrix}&#10;x_1\\&#10;x_2\\&#10;\vdots \\&#10;x_n&#10;\end{pmatrix},&#10;\begin{pmatrix}&#10;x_1\\&#10;x_2\\&#10;\vdots \\&#10;x_n&#10;\end{pmatrix}&#10;\rangle&#10;=&#10;\sum_{i=1}^nx_i\overline{x_i} =&#10;\sum_{i=1}^n |x_i|^2&#10;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052"/>
  <p:tag name="OUTPUTDPI" val="1200"/>
  <p:tag name="LATEXADDIN" val="\documentclass{article}&#10;\usepackage{amsmath}&#10;\usepackage{amssymb}&#10;\usepackage{amsthm}&#10;\usepackage{xcolor}&#10;\pagestyle{empty}&#10;\begin{document}&#10;&#10;&#10;$&#10;\Vert &#10;\begin{pmatrix}&#10;1\\&#10;i\\&#10;-2 &#10;\end{pmatrix}&#10; \Vert&#10;=&#10;\sqrt{1^2 + |i|^2+(-2)^2}&#10;=\sqrt{6}&#10;$&#10;\end{document}"/>
  <p:tag name="IGUANATEXSIZE" val="33"/>
  <p:tag name="IGUANATEXCURSOR" val="193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719.75"/>
  <p:tag name="OUTPUTDPI" val="1200"/>
  <p:tag name="LATEXADDIN" val="\documentclass{article}&#10;\usepackage{amsmath}&#10;\usepackage{amssymb}&#10;\usepackage{amsthm}&#10;\usepackage{xcolor}&#10;\pagestyle{empty}&#10;\begin{document}&#10;&#10;&#10;$&#10; \langle  \alpha v_1+v_2,v \rangle =\alpha  \langle v_1,v \rangle +\langle v_2,v \rangle  &#10;$&#10;\end{document}"/>
  <p:tag name="IGUANATEXSIZE" val="33"/>
  <p:tag name="IGUANATEXCURSOR" val="227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.75"/>
  <p:tag name="ORIGINALWIDTH" val="592.5"/>
  <p:tag name="OUTPUTDPI" val="1200"/>
  <p:tag name="LATEXADDIN" val="\documentclass{article}&#10;\usepackage{amsmath}&#10;\usepackage{amssymb}&#10;\usepackage{amsthm}&#10;\usepackage{xcolor}&#10;\pagestyle{empty}&#10;\begin{document}&#10;&#10;&#10;$\big(V_{/ \mathbb{F}},\langle *,*\rangle \big)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765"/>
  <p:tag name="OUTPUTDPI" val="1200"/>
  <p:tag name="LATEXADDIN" val="\documentclass{article}&#10;\usepackage{amsmath}&#10;\usepackage{amssymb}&#10;\usepackage{amsthm}&#10;\usepackage{xcolor}&#10;\pagestyle{empty}&#10;\begin{document}&#10;&#10;&#10;$\Vert x \Vert = \sqrt{\langle x,x \rangle}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635"/>
  <p:tag name="OUTPUTDPI" val="1200"/>
  <p:tag name="LATEXADDIN" val="\documentclass{article}&#10;\usepackage{amsmath}&#10;\usepackage{amssymb}&#10;\usepackage{amsthm}&#10;\usepackage{xcolor}&#10;\pagestyle{empty}&#10;\begin{document}&#10;&#10;$&#10;\forall x,y\in V: \; |\langle x,y \rangle |&#10;\leq \Vert x \Vert \cdot \Vert y \Vert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"/>
  <p:tag name="ORIGINALWIDTH" val="437.25"/>
  <p:tag name="OUTPUTDPI" val="1200"/>
  <p:tag name="LATEXADDIN" val="\documentclass{article}&#10;\usepackage{amsmath}&#10;\usepackage{amssymb}&#10;\usepackage{amsthm}&#10;\usepackage{xcolor}&#10;\pagestyle{empty}&#10;\begin{document}&#10;&#10;&#10;$x,y\in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306.75"/>
  <p:tag name="OUTPUTDPI" val="1200"/>
  <p:tag name="LATEXADDIN" val="\documentclass{article}&#10;\usepackage{amsmath}&#10;\usepackage{amssymb}&#10;\usepackage{amsthm}&#10;\usepackage{xcolor}&#10;\pagestyle{empty}&#10;\begin{document}&#10;&#10;&#10;$&#10;\lambda \in \mathbb{R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6.5"/>
  <p:tag name="OUTPUTDPI" val="1200"/>
  <p:tag name="LATEXADDIN" val="\documentclass{article}&#10;\usepackage{amsmath}&#10;\usepackage{amssymb}&#10;\usepackage{amsthm}&#10;\usepackage{xcolor}&#10;\pagestyle{empty}&#10;\begin{document}&#10;&#10;&#10;$&#10;\mu = \lambda &#10;\langle x,y&#10;\rangle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&#10;\langle x,y \rangle = 0 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&#10;\langle x,y \rangle \neq  0 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516.75"/>
  <p:tag name="OUTPUTDPI" val="1200"/>
  <p:tag name="LATEXADDIN" val="\documentclass{article}&#10;\usepackage{amsmath}&#10;\usepackage{amssymb}&#10;\usepackage{amsthm}&#10;\usepackage{xcolor}&#10;\pagestyle{empty}&#10;\begin{document}&#10;&#10;&#10;$&#10;\Vert&#10;x+\mu y&#10;\Vert ^2&#10;$&#10;\end{document}"/>
  <p:tag name="IGUANATEXSIZE" val="3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&#10;0\leq &#10;$&#10;\end{document}"/>
  <p:tag name="IGUANATEXSIZE" val="3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&#10; \langle  v, v_1+v_2 \rangle =  \langle v,v_1 \rangle +\langle v,v_2 \rangle  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2095.5"/>
  <p:tag name="OUTPUTDPI" val="1200"/>
  <p:tag name="LATEXADDIN" val="\documentclass{article}&#10;\usepackage{amsmath}&#10;\usepackage{amssymb}&#10;\usepackage{amsthm}&#10;\usepackage{xcolor}&#10;\pagestyle{empty}&#10;\begin{document}&#10;&#10;&#10;$&#10;\phantom{&#10;\begin{array}{cl}&#10;&amp; \Vert x+\mu y \Vert^{2}=\langle x+\mu y,x+\mu y\rangle=\\&#10;\\&#10;=&amp;\langle x,x\rangle+\mu\langle y,x\rangle+\bar{\mu}\langle x,y\rangle+\mu\bar{\mu}\langle y,y\rangle \\&#10;\\&#10;=&amp;\Vert x\Vert^{2}+\lambda \langle x,y\rangle \langle y,x\rangle +\overline{\lambda\langle x,y \rangle}\langle x,y\rangle +|\mu|^{2}\cdot\Vert y\Vert^{2}\\&#10;\\&#10;=&amp;\Vert x \Vert^{2}+\lambda\langle x,y\rangle\overline{\langle x,y\rangle}+\lambda\overline{\langle x,y\rangle}\langle x,y\rangle+|\lambda \langle x,y\rangle|^{2}\Vert y\Vert^{2}\\&#10;\\&#10;\end{array}&#10;}&#10;\begin{array}{cl}&#10;=&amp;\Vert x\Vert ^{2}+2\lambda|\langle x,y\rangle|^{2}+\lambda^{2}|\langle x,y\rangle|^{2}\Vert y\Vert^{2}&#10;\end{array}&#10;$&#10;\end{document}"/>
  <p:tag name="IGUANATEXSIZE" val="33"/>
  <p:tag name="IGUANATEXCURSOR" val="700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c+b\lambda +a\lambda ^2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2105.25"/>
  <p:tag name="OUTPUTDPI" val="1200"/>
  <p:tag name="LATEXADDIN" val="\documentclass{article}&#10;\usepackage{amsmath}&#10;\usepackage{amssymb}&#10;\usepackage{amsthm}&#10;\usepackage{xcolor}&#10;\pagestyle{empty}&#10;\begin{document}&#10;&#10;&#10;$&#10;0\leq \Vert x\Vert ^{2}+2\lambda|\langle x,y\rangle|^{2}+\lambda^{2}|\langle x,y\rangle|^{2}\Vert y\Vert^{2}&#10;$&#10;\end{document}"/>
  <p:tag name="IGUANATEXSIZE" val="33"/>
  <p:tag name="IGUANATEXCURSOR" val="253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c+b\lambda +a\lambda ^2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 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600"/>
  <p:tag name="OUTPUTDPI" val="1200"/>
  <p:tag name="LATEXADDIN" val="\documentclass{article}&#10;\usepackage{amsmath}&#10;\usepackage{amssymb}&#10;\usepackage{amsthm}&#10;\usepackage{xcolor}&#10;\pagestyle{empty}&#10;\begin{document}&#10;&#10;&#10;$ \frac{-b\pm \sqrt{b^2-4ac}}{2a}&#10;$&#10;\end{document}"/>
  <p:tag name="IGUANATEXSIZE" val="4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\leq 0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2105.25"/>
  <p:tag name="OUTPUTDPI" val="1200"/>
  <p:tag name="LATEXADDIN" val="\documentclass{article}&#10;\usepackage{amsmath}&#10;\usepackage{amssymb}&#10;\usepackage{amsthm}&#10;\usepackage{xcolor}&#10;\pagestyle{empty}&#10;\begin{document}&#10;&#10;&#10;$&#10;0\leq \Vert x\Vert ^{2}+2\lambda|\langle x,y\rangle|^{2}+\lambda^{2}|\langle x,y\rangle|^{2}\Vert y\Vert^{2}&#10;$&#10;\end{document}"/>
  <p:tag name="IGUANATEXSIZE" val="33"/>
  <p:tag name="IGUANATEXCURSOR" val="253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c+b\lambda +a\lambda ^2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068.75"/>
  <p:tag name="OUTPUTDPI" val="1200"/>
  <p:tag name="LATEXADDIN" val="\documentclass{article}&#10;\usepackage{amsmath}&#10;\usepackage{amssymb}&#10;\usepackage{amsthm}&#10;\usepackage{xcolor}&#10;\pagestyle{empty}&#10;\begin{document}&#10;&#10;&#10;$&#10; \langle  v_1,\alpha v_2 \rangle =\overline{\alpha}  \langle v_1,v_2 \rangle  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875.25"/>
  <p:tag name="OUTPUTDPI" val="1200"/>
  <p:tag name="LATEXADDIN" val="\documentclass{article}&#10;\usepackage{amsmath}&#10;\usepackage{amssymb}&#10;\usepackage{amsthm}&#10;\usepackage{xcolor}&#10;\pagestyle{empty}&#10;\begin{document}&#10;&#10;&#10;$a=|\langle x,y \rangle|^2 \Vert y\Vert ^2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678.75"/>
  <p:tag name="OUTPUTDPI" val="1200"/>
  <p:tag name="LATEXADDIN" val="\documentclass{article}&#10;\usepackage{amsmath}&#10;\usepackage{amssymb}&#10;\usepackage{amsthm}&#10;\usepackage{xcolor}&#10;\pagestyle{empty}&#10;\begin{document}&#10;&#10;&#10;$b=2|\langle x,y \rangle|^2 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455.25"/>
  <p:tag name="OUTPUTDPI" val="1200"/>
  <p:tag name="LATEXADDIN" val="\documentclass{article}&#10;\usepackage{amsmath}&#10;\usepackage{amssymb}&#10;\usepackage{amsthm}&#10;\usepackage{xcolor}&#10;\pagestyle{empty}&#10;\begin{document}&#10;&#10;&#10;$c= \Vert x\Vert ^2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 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9.5"/>
  <p:tag name="ORIGINALWIDTH" val="600"/>
  <p:tag name="OUTPUTDPI" val="1200"/>
  <p:tag name="LATEXADDIN" val="\documentclass{article}&#10;\usepackage{amsmath}&#10;\usepackage{amssymb}&#10;\usepackage{amsthm}&#10;\usepackage{xcolor}&#10;\pagestyle{empty}&#10;\begin{document}&#10;&#10;&#10;$ \frac{-b\pm \sqrt{b^2-4ac}}{2a}&#10;$&#10;\end{document}"/>
  <p:tag name="IGUANATEXSIZE" val="40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\leq 0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.75"/>
  <p:tag name="ORIGINALWIDTH" val="667.5"/>
  <p:tag name="OUTPUTDPI" val="1200"/>
  <p:tag name="LATEXADDIN" val="\documentclass{article}&#10;\usepackage{amsmath}&#10;\usepackage{amssymb}&#10;\usepackage{amsthm}&#10;\usepackage{xcolor}&#10;\pagestyle{empty}&#10;\begin{document}&#10;&#10;&#10;$0 \geq b^2-4ac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7"/>
  <p:tag name="ORIGINALWIDTH" val="2054.25"/>
  <p:tag name="OUTPUTDPI" val="1200"/>
  <p:tag name="LATEXADDIN" val="\documentclass{article}&#10;\usepackage{amsmath}&#10;\usepackage{amssymb}&#10;\usepackage{amsthm}&#10;\usepackage{xcolor}&#10;\pagestyle{empty}&#10;\begin{document}&#10;&#10;&#10;$=\big[2|\langle x,y \rangle|^2\big]^2&#10;-4\cdot |\langle x,y \rangle|^2 \Vert y\Vert ^2 \cdot \Vert x\Vert ^2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1894.5"/>
  <p:tag name="OUTPUTDPI" val="1200"/>
  <p:tag name="LATEXADDIN" val="\documentclass{article}&#10;\usepackage{amsmath}&#10;\usepackage{amssymb}&#10;\usepackage{amsthm}&#10;\usepackage{xcolor}&#10;\pagestyle{empty}&#10;\begin{document}&#10;&#10;&#10;$=4|\langle x,y \rangle|^4&#10;-4\cdot |\langle x,y \rangle|^2 \Vert y\Vert ^2 \cdot \Vert x\Vert ^2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langle *,*\rangle:&#10;V\times V \to \mathbb{F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719.75"/>
  <p:tag name="OUTPUTDPI" val="1200"/>
  <p:tag name="LATEXADDIN" val="\documentclass{article}&#10;\usepackage{amsmath}&#10;\usepackage{amssymb}&#10;\usepackage{amsthm}&#10;\usepackage{xcolor}&#10;\pagestyle{empty}&#10;\begin{document}&#10;&#10;&#10;$&#10; \langle v, \alpha v_1+v_2 \rangle =\overline{\alpha}  \langle v,v_1 \rangle +\langle v,v_2 \rangle  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1833"/>
  <p:tag name="OUTPUTDPI" val="1200"/>
  <p:tag name="LATEXADDIN" val="\documentclass{article}&#10;\usepackage{amsmath}&#10;\usepackage{amssymb}&#10;\usepackage{amsthm}&#10;\usepackage{xcolor}&#10;\pagestyle{empty}&#10;\begin{document}&#10;&#10;&#10;$=4|\langle x,y \rangle|^2 &#10;\big[|\langle x,y \rangle|^2 -&#10;\Vert y\Vert ^2 \cdot \Vert x\Vert ^2&#10;\big]&#10;$&#10;\end{document}"/>
  <p:tag name="IGUANATEXSIZE" val="33"/>
  <p:tag name="IGUANATEXCURSOR" val="246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$&gt; 0 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\leq 0 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&#10;\langle x,y \rangle \neq  0 &#10;$&#10;\end{document}"/>
  <p:tag name="IGUANATEXSIZE" val="15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362.75"/>
  <p:tag name="OUTPUTDPI" val="1200"/>
  <p:tag name="LATEXADDIN" val="\documentclass{article}&#10;\usepackage{amsmath}&#10;\usepackage{amssymb}&#10;\usepackage{amsthm}&#10;\usepackage{xcolor}&#10;\pagestyle{empty}&#10;\begin{document}&#10;&#10;&#10;$&#10;|\langle x,y \rangle|^2 -&#10;\Vert y\Vert ^2 \cdot \Vert x\Vert ^2&#10;\leq 0&#10;$&#10;\end{document}"/>
  <p:tag name="IGUANATEXSIZE" val="33"/>
  <p:tag name="IGUANATEXCURSOR" val="215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 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141.5"/>
  <p:tag name="OUTPUTDPI" val="1200"/>
  <p:tag name="LATEXADDIN" val="\documentclass{article}&#10;\usepackage{amsmath}&#10;\usepackage{amssymb}&#10;\usepackage{amsthm}&#10;\usepackage{xcolor}&#10;\pagestyle{empty}&#10;\begin{document}&#10;&#10;&#10;$&#10;|\langle x,y \rangle|^2 &#10;\leq &#10;\Vert y\Vert ^2 \cdot \Vert x\Vert ^2&#10;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 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69"/>
  <p:tag name="OUTPUTDPI" val="1200"/>
  <p:tag name="LATEXADDIN" val="\documentclass{article}&#10;\usepackage{amsmath}&#10;\usepackage{amssymb}&#10;\usepackage{amsthm}&#10;\usepackage{xcolor}&#10;\pagestyle{empty}&#10;\begin{document}&#10;&#10;&#10;$&#10;|\langle x,y \rangle|&#10;\leq &#10;\Vert y\Vert \cdot \Vert x\Vert &#10;$&#10;\end{document}"/>
  <p:tag name="IGUANATEXSIZE" val="33"/>
  <p:tag name="IGUANATEXCURSOR" val="186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5"/>
  <p:tag name="ORIGINALWIDTH" val="2169"/>
  <p:tag name="OUTPUTDPI" val="1200"/>
  <p:tag name="LATEXADDIN" val="\documentclass{article}&#10;\usepackage{amsmath}&#10;\usepackage{amssymb}&#10;\usepackage{amsthm}&#10;\usepackage{xcolor}&#10;\pagestyle{empty}&#10;\begin{document}&#10;&#10;&#10;$&#10;\langle \sum\limits _{i=1}^{n}\alpha_{i}v_{i},\sum\limits _{j=1}^{m}\beta_{j}w_{j} \rangle&#10;=\sum\limits _{i=1}^{n}\sum\limits _{j=1}^{m}\alpha_{i}\bar{\beta_{j}}\langle v_{i},w_{j} \rangle&#10;$&#10;\end{document}"/>
  <p:tag name="IGUANATEXSIZE" val="33"/>
  <p:tag name="IGUANATEXCURSOR" val="333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516.75"/>
  <p:tag name="OUTPUTDPI" val="1200"/>
  <p:tag name="LATEXADDIN" val="\documentclass{article}&#10;\usepackage{amsmath}&#10;\usepackage{amssymb}&#10;\usepackage{amsthm}&#10;\usepackage{xcolor}&#10;\pagestyle{empty}&#10;\begin{document}&#10;&#10;&#10;$&#10;\Vert&#10;x+\mu y&#10;\Vert ^2&#10;$&#10;\end{document}"/>
  <p:tag name="IGUANATEXSIZE" val="3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&#10;0\leq &#10;$&#10;\end{document}"/>
  <p:tag name="IGUANATEXSIZE" val="3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5"/>
  <p:tag name="ORIGINALWIDTH" val="2095.5"/>
  <p:tag name="OUTPUTDPI" val="1200"/>
  <p:tag name="LATEXADDIN" val="\documentclass{article}&#10;\usepackage{amsmath}&#10;\usepackage{amssymb}&#10;\usepackage{amsthm}&#10;\usepackage{xcolor}&#10;\pagestyle{empty}&#10;\begin{document}&#10;&#10;&#10;$&#10;\phantom{&#10;\begin{array}{cl}&#10;&amp; \Vert x+\mu y \Vert^{2}=\langle x+\mu y,x+\mu y\rangle=\\&#10;\\&#10;=&amp;\langle x,x\rangle+\mu\langle y,x\rangle+\bar{\mu}\langle x,y\rangle+\mu\bar{\mu}\langle y,y\rangle \\&#10;\\&#10;=&amp;\Vert x\Vert^{2}+\lambda \langle x,y\rangle \langle y,x\rangle +\overline{\lambda\langle x,y \rangle}\langle x,y\rangle +|\mu|^{2}\cdot\Vert y\Vert^{2}\\&#10;\\&#10;=&amp;\Vert x \Vert^{2}+\lambda\langle x,y\rangle\overline{\langle x,y\rangle}+\lambda\overline{\langle x,y\rangle}\langle x,y\rangle+|\lambda \langle x,y\rangle|^{2}\Vert y\Vert^{2}\\&#10;\\&#10;\end{array}&#10;}&#10;\begin{array}{cl}&#10;=&amp;\Vert x\Vert ^{2}+2\lambda|\langle x,y\rangle|^{2}+\lambda^{2}|\langle x,y\rangle|^{2}\Vert y\Vert^{2}&#10;\end{array}&#10;$&#10;\end{document}"/>
  <p:tag name="IGUANATEXSIZE" val="33"/>
  <p:tag name="IGUANATEXCURSOR" val="700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663"/>
  <p:tag name="OUTPUTDPI" val="1200"/>
  <p:tag name="LATEXADDIN" val="\documentclass{article}&#10;\usepackage{amsmath}&#10;\usepackage{amssymb}&#10;\usepackage{amsthm}&#10;\usepackage{xcolor}&#10;\pagestyle{empty}&#10;\begin{document}&#10;&#10;&#10;$c+b\lambda +a\lambda ^2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516.75"/>
  <p:tag name="OUTPUTDPI" val="1200"/>
  <p:tag name="LATEXADDIN" val="\documentclass{article}&#10;\usepackage{amsmath}&#10;\usepackage{amssymb}&#10;\usepackage{amsthm}&#10;\usepackage{xcolor}&#10;\pagestyle{empty}&#10;\begin{document}&#10;&#10;&#10;$&#10;\Vert&#10;x+\mu y&#10;\Vert ^2&#10;$&#10;\end{document}"/>
  <p:tag name="IGUANATEXSIZE" val="3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179.25"/>
  <p:tag name="OUTPUTDPI" val="1200"/>
  <p:tag name="LATEXADDIN" val="\documentclass{article}&#10;\usepackage{amsmath}&#10;\usepackage{amssymb}&#10;\usepackage{amsthm}&#10;\usepackage{xcolor}&#10;\pagestyle{empty}&#10;\begin{document}&#10;&#10;&#10;$&#10;0\leq &#10;$&#10;\end{document}"/>
  <p:tag name="IGUANATEXSIZE" val="30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7.75"/>
  <p:tag name="ORIGINALWIDTH" val="2943.75"/>
  <p:tag name="OUTPUTDPI" val="1200"/>
  <p:tag name="LATEXADDIN" val="\documentclass{article}&#10;\usepackage{amsmath}&#10;\usepackage{amssymb}&#10;\usepackage{amsthm}&#10;\usepackage{xcolor}&#10;\pagestyle{empty}&#10;\begin{document}&#10;&#10;&#10;$&#10;\begin{array}{cl}&#10;&amp; \phantom{\Vert x+\mu y \Vert^{2}}=\langle x+\mu y,x+\mu y\rangle=\\&#10;\\&#10;=&amp;\langle x,x\rangle+\mu\langle y,x\rangle+\bar{\mu}\langle x,y\rangle+\mu\bar{\mu}\langle y,y\rangle \\&#10;\\&#10;=&amp;\Vert x\Vert^{2}+\lambda \langle x,y\rangle \langle y,x\rangle +\overline{\lambda\langle x,y \rangle}\langle x,y\rangle +|\mu|^{2}\cdot\Vert y\Vert^{2}\\&#10;\\&#10;=&amp;\Vert x \Vert^{2}+\lambda\langle x,y\rangle\overline{\langle x,y\rangle}+\lambda\overline{\langle x,y\rangle}\langle x,y\rangle+|\lambda \langle x,y\rangle|^{2}\Vert y\Vert^{2}\\&#10;\\&#10;=&amp;\Vert x\Vert ^{2}+2\lambda|\langle x,y\rangle|^{2}+\lambda^{2}|\langle x,y\rangle|^{2}\Vert y\Vert^{2}&#10;\end{array}&#10;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664.5"/>
  <p:tag name="OUTPUTDPI" val="1200"/>
  <p:tag name="LATEXADDIN" val="\documentclass{article}&#10;\usepackage{amsmath}&#10;\usepackage{amssymb}&#10;\usepackage{amsthm}&#10;\usepackage{xcolor}&#10;\pagestyle{empty}&#10;\begin{document}&#10;&#10;&#10;$\Vert v \Vert^2 = \langle v,v \rangle$&#10;\end{document}"/>
  <p:tag name="IGUANATEXSIZE" val="25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86.5"/>
  <p:tag name="OUTPUTDPI" val="1200"/>
  <p:tag name="LATEXADDIN" val="\documentclass{article}&#10;\usepackage{amsmath}&#10;\usepackage{amssymb}&#10;\usepackage{amsthm}&#10;\usepackage{xcolor}&#10;\pagestyle{empty}&#10;\begin{document}&#10;&#10;&#10;$&#10;\mu = \lambda &#10;\langle x,y&#10;\rangle&#10;$&#10;\end{document}"/>
  <p:tag name="IGUANATEXSIZE" val="25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7.25"/>
  <p:tag name="OUTPUTDPI" val="1200"/>
  <p:tag name="LATEXADDIN" val="\documentclass{article}&#10;\usepackage{amsmath}&#10;\usepackage{amssymb}&#10;\usepackage{amsthm}&#10;\usepackage{xcolor}&#10;\pagestyle{empty}&#10;\begin{document}&#10;&#10;&#10;$a_1,\dots ,a_n \in \mathbb{R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875.75"/>
  <p:tag name="OUTPUTDPI" val="1200"/>
  <p:tag name="LATEXADDIN" val="\documentclass{article}&#10;\usepackage{amsmath}&#10;\usepackage{amssymb}&#10;\usepackage{amsthm}&#10;\usepackage{xcolor}&#10;\pagestyle{empty}&#10;\begin{document}&#10;&#10;&#10;$&#10;(a_{1}+\cdots+a_{n})^{2}\leq n(a_{1}^{2}+\cdots+a_{n}^{2})&#10;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R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11.75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 y&#10;=&#10;\sum_{i=1}^nx_i y_i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137"/>
  <p:tag name="OUTPUTDPI" val="1200"/>
  <p:tag name="LATEXADDIN" val="\documentclass{article}&#10;\usepackage{amsmath}&#10;\usepackage{amssymb}&#10;\usepackage{amsthm}&#10;\usepackage{xcolor}&#10;\pagestyle{empty}&#10;\begin{document}&#10;&#10;&#10;$&#10;x=&#10;\begin{pmatrix}&#10;1\\&#10;\vdots \\&#10;1&#10;\end{pmatrix},&#10;y=&#10;\begin{pmatrix}&#10;a_1\\&#10;\vdots \\&#10;a_n&#10;\end{pmatrix}&#10;$&#10;\end{document}"/>
  <p:tag name="IGUANATEXSIZE" val="33"/>
  <p:tag name="IGUANATEXCURSOR" val="233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767.25"/>
  <p:tag name="OUTPUTDPI" val="1200"/>
  <p:tag name="LATEXADDIN" val="\documentclass{article}&#10;\usepackage{amsmath}&#10;\usepackage{amssymb}&#10;\usepackage{amsthm}&#10;\usepackage{xcolor}&#10;\pagestyle{empty}&#10;\begin{document}&#10;&#10;&#10;$a_1,\dots ,a_n \in \mathbb{R}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875.75"/>
  <p:tag name="OUTPUTDPI" val="1200"/>
  <p:tag name="LATEXADDIN" val="\documentclass{article}&#10;\usepackage{amsmath}&#10;\usepackage{amssymb}&#10;\usepackage{amsthm}&#10;\usepackage{xcolor}&#10;\pagestyle{empty}&#10;\begin{document}&#10;&#10;&#10;$&#10;(a_{1}+\cdots+a_{n})^{2}\leq n(a_{1}^{2}+\cdots+a_{n}^{2})&#10;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2235"/>
  <p:tag name="OUTPUTDPI" val="1200"/>
  <p:tag name="LATEXADDIN" val="\documentclass{article}&#10;\usepackage{amsmath}&#10;\usepackage{amssymb}&#10;\usepackage{amsthm}&#10;\usepackage{xcolor}&#10;\pagestyle{empty}&#10;\begin{document}&#10;&#10;&#10;$&#10;| \langle &#10;\begin{pmatrix}&#10;1\\&#10;\vdots \\&#10;1&#10;\end{pmatrix},&#10;\begin{pmatrix}&#10;a_1\\&#10;\vdots \\&#10;a_n&#10;\end{pmatrix}&#10;\rangle |^2&#10;\leq&#10;\Vert&#10;\begin{pmatrix}&#10;1\\&#10;\vdots \\&#10;1&#10;\end{pmatrix}&#10;\Vert ^2&#10;\cdot&#10;\Vert&#10;\begin{pmatrix}&#10;a_1\\&#10;\vdots \\&#10;a_n&#10;\end{pmatrix}&#10;\Vert^2&#10;$&#10;\end{document}"/>
  <p:tag name="IGUANATEXSIZE" val="25"/>
  <p:tag name="IGUANATEXCURSOR" val="392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141.5"/>
  <p:tag name="OUTPUTDPI" val="1200"/>
  <p:tag name="LATEXADDIN" val="\documentclass{article}&#10;\usepackage{amsmath}&#10;\usepackage{amssymb}&#10;\usepackage{amsthm}&#10;\usepackage{xcolor}&#10;\pagestyle{empty}&#10;\begin{document}&#10;&#10;$&#10; |\langle x,y \rangle| ^2&#10;\leq \Vert x \Vert ^2 \cdot \Vert y \Vert^2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70.5"/>
  <p:tag name="OUTPUTDPI" val="1200"/>
  <p:tag name="LATEXADDIN" val="\documentclass{article}&#10;\usepackage{amsmath}&#10;\usepackage{amssymb}&#10;\usepackage{amsthm}&#10;\usepackage{xcolor}&#10;\pagestyle{empty}&#10;\begin{document}&#10;&#10;&#10;$(a_1+\cdots +a_n)^2=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34.5"/>
  <p:tag name="OUTPUTDPI" val="1200"/>
  <p:tag name="LATEXADDIN" val="\documentclass{article}&#10;\usepackage{amsmath}&#10;\usepackage{amssymb}&#10;\usepackage{amsthm}&#10;\usepackage{xcolor}&#10;\pagestyle{empty}&#10;\begin{document}&#10;&#10;&#10;$\langle v,0 \rangle&#10;=\langle 0,v \rangle&#10;=0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"/>
  <p:tag name="ORIGINALWIDTH" val="1524"/>
  <p:tag name="OUTPUTDPI" val="1200"/>
  <p:tag name="LATEXADDIN" val="\documentclass{article}&#10;\usepackage{amsmath}&#10;\usepackage{amssymb}&#10;\usepackage{amsthm}&#10;\usepackage{xcolor}&#10;\pagestyle{empty}&#10;\begin{document}&#10;&#10;&#10;$&#10;=(1^2+\cdots 1^2)\cdot (a_1^2+\cdots a_n^2)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95.75"/>
  <p:tag name="OUTPUTDPI" val="1200"/>
  <p:tag name="LATEXADDIN" val="\documentclass{article}&#10;\usepackage{amsmath}&#10;\usepackage{amssymb}&#10;\usepackage{amsthm}&#10;\usepackage{xcolor}&#10;\pagestyle{empty}&#10;\begin{document}&#10;&#10;&#10;$=n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\mathbb{R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R}^n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552.5"/>
  <p:tag name="OUTPUTDPI" val="1200"/>
  <p:tag name="LATEXADDIN" val="\documentclass{article}&#10;\usepackage{amsmath}&#10;\usepackage{amssymb}&#10;\usepackage{amsthm}&#10;\usepackage{xcolor}&#10;\pagestyle{empty}&#10;\begin{document}&#10;&#10;&#10;$&#10;\langle&#10;\begin{pmatrix}&#10;x_1\\&#10;x_2\\&#10;\vdots \\&#10;x_n&#10;\end{pmatrix},&#10;\begin{pmatrix}&#10;y_1\\&#10;y_2\\&#10;\vdots \\&#10;y_n&#10;\end{pmatrix}&#10;\rangle&#10;=&#10;\sum_{i=1}^nx_iy_i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2496"/>
  <p:tag name="OUTPUTDPI" val="1200"/>
  <p:tag name="LATEXADDIN" val="\documentclass{article}&#10;\usepackage{amsmath}&#10;\usepackage{amssymb}&#10;\usepackage{amsthm}&#10;\usepackage{xcolor}&#10;\pagestyle{empty}&#10;\begin{document}&#10;&#10;&#10;$&#10;x^t y=&#10;\begin{pmatrix}&#10;x_1 &amp;&#10;x_2 &amp;&#10;\cdots &amp;&#10;x_n&#10;\end{pmatrix}&#10;\begin{pmatrix}&#10;y_1\\&#10;y_2\\&#10;\vdots \\&#10;y_n&#10;\end{pmatrix}&#10;\rangle&#10;=&#10;\sum_{i=1}^nx_iy_i&#10;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596.25"/>
  <p:tag name="OUTPUTDPI" val="1200"/>
  <p:tag name="LATEXADDIN" val="\documentclass{article}&#10;\usepackage{amsmath}&#10;\usepackage{amssymb}&#10;\usepackage{amsthm}&#10;\usepackage{xcolor}&#10;\pagestyle{empty}&#10;\begin{document}&#10;&#10;&#10;$\langle v_1,v_2\rangle \in \mathbb{F}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1563.75"/>
  <p:tag name="OUTPUTDPI" val="1200"/>
  <p:tag name="LATEXADDIN" val="\documentclass{article}&#10;\usepackage{amsmath}&#10;\usepackage{amssymb}&#10;\usepackage{amsthm}&#10;\usepackage{xcolor}&#10;\pagestyle{empty}&#10;\begin{document}&#10;&#10;&#10;$&#10;\langle&#10;\begin{pmatrix}&#10;x_1\\&#10;x_2\\&#10;\vdots \\&#10;x_n&#10;\end{pmatrix},&#10;\begin{pmatrix}&#10;y_1\\&#10;y_2\\&#10;\vdots \\&#10;y_n&#10;\end{pmatrix}&#10;\rangle&#10;=&#10;\sum_{i=1}^nx_i\overline{y_i}&#10;$&#10;\end{document}"/>
  <p:tag name="IGUANATEXSIZE" val="33"/>
  <p:tag name="IGUANATEXCURSOR" val="300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2507.25"/>
  <p:tag name="OUTPUTDPI" val="1200"/>
  <p:tag name="LATEXADDIN" val="\documentclass{article}&#10;\usepackage{amsmath}&#10;\usepackage{amssymb}&#10;\usepackage{amsthm}&#10;\usepackage{xcolor}&#10;\pagestyle{empty}&#10;\begin{document}&#10;&#10;&#10;$&#10;x^t \overline{y}=&#10;\begin{pmatrix}&#10;x_1 &amp;&#10;x_2 &amp;&#10;\cdots &amp;&#10;x_n&#10;\end{pmatrix}&#10;\begin{pmatrix}&#10;\overline{y_1}\\&#10;\overline{y_2}\\&#10;\vdots \\&#10;\overline{y_n}&#10;\end{pmatrix}&#10;\rangle&#10;=&#10;\sum_{i=1}^nx_i\overline{y_i}&#10;$&#10;\end{document}"/>
  <p:tag name="IGUANATEXSIZE" val="33"/>
  <p:tag name="IGUANATEXCURSOR" val="346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5"/>
  <p:tag name="ORIGINALWIDTH" val="3271.5"/>
  <p:tag name="OUTPUTDPI" val="1200"/>
  <p:tag name="LATEXADDIN" val="\documentclass{article}&#10;\usepackage{amsmath}&#10;\usepackage{amssymb}&#10;\usepackage{amsthm}&#10;\usepackage{xcolor}&#10;\pagestyle{empty}&#10;\begin{document}&#10;&#10;&#10;$&#10;\langle&#10;\alpha x_1 +x_2,y&#10;\rangle&#10;=&#10;(\alpha x_1 +x_2)^t\overline{y}&#10;=&#10;(\alpha x_1^t +x_2^t)\overline{y}&#10;=&#10;\alpha x_1^t\overline{y} +x_2^t\overline{y}&#10;=$&#10;\end{document}"/>
  <p:tag name="IGUANATEXSIZE" val="33"/>
  <p:tag name="IGUANATEXCURSOR" val="29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533.25"/>
  <p:tag name="OUTPUTDPI" val="1200"/>
  <p:tag name="LATEXADDIN" val="\documentclass{article}&#10;\usepackage{amsmath}&#10;\usepackage{amssymb}&#10;\usepackage{amsthm}&#10;\usepackage{xcolor}&#10;\pagestyle{empty}&#10;\begin{document}&#10;&#10;&#10;$v_1,v_2\in V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033.5"/>
  <p:tag name="OUTPUTDPI" val="1200"/>
  <p:tag name="LATEXADDIN" val="\documentclass{article}&#10;\usepackage{amsmath}&#10;\usepackage{amssymb}&#10;\usepackage{amsthm}&#10;\usepackage{xcolor}&#10;\pagestyle{empty}&#10;\begin{document}&#10;&#10;&#10;$&#10;=&#10;\alpha&#10;\langle&#10; x_1 ,y&#10;\rangle&#10;+&#10;\langle&#10;x_2,y&#10;\rangle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5"/>
  <p:tag name="ORIGINALWIDTH" val="3534"/>
  <p:tag name="OUTPUTDPI" val="1200"/>
  <p:tag name="LATEXADDIN" val="\documentclass{article}&#10;\usepackage{amsmath}&#10;\usepackage{amssymb}&#10;\usepackage{amsthm}&#10;\usepackage{xcolor}&#10;\pagestyle{empty}&#10;\begin{document}&#10;&#10;&#10;$&#10;\langle&#10;x,y&#10;\rangle=&#10;\sum_{i=1}x_i \overline{y_i}&#10;=&#10;\sum_{i=1}\overline{y_i} x_i &#10;=&#10;\sum_{i=1}\overline{y_i \overline{x_i}} &#10;=&#10;\overline{ \sum_{i=1}y_i \overline{x_i}}=&#10;\overline{\langle y,x \rangle}&#10;$&#10;\end{document}"/>
  <p:tag name="IGUANATEXSIZE" val="33"/>
  <p:tag name="IGUANATEXCURSOR" val="336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"/>
  <p:tag name="ORIGINALWIDTH" val="621.75"/>
  <p:tag name="OUTPUTDPI" val="1200"/>
  <p:tag name="LATEXADDIN" val="\documentclass{article}&#10;\usepackage{amsmath}&#10;\usepackage{amssymb}&#10;\usepackage{amsthm}&#10;\usepackage{xcolor}&#10;\pagestyle{empty}&#10;\begin{document}&#10;&#10;&#10;$\overline{z_1z_2}=&#10;\overline{z_1}&#10;\overline{z_2}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384.75"/>
  <p:tag name="OUTPUTDPI" val="1200"/>
  <p:tag name="LATEXADDIN" val="\documentclass{article}&#10;\usepackage{amsmath}&#10;\usepackage{amssymb}&#10;\usepackage{amsthm}&#10;\usepackage{xcolor}&#10;\pagestyle{empty}&#10;\begin{document}&#10;&#10;&#10;$&#10;\overline{(\bar{z})}=z&#10;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925.5"/>
  <p:tag name="OUTPUTDPI" val="1200"/>
  <p:tag name="LATEXADDIN" val="\documentclass{article}&#10;\usepackage{amsmath}&#10;\usepackage{amssymb}&#10;\usepackage{amsthm}&#10;\usepackage{xcolor}&#10;\pagestyle{empty}&#10;\begin{document}&#10;&#10;&#10;$\overline{z_1+z_2}=&#10;\overline{z_1}+&#10;\overline{z_2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986.25"/>
  <p:tag name="OUTPUTDPI" val="1200"/>
  <p:tag name="LATEXADDIN" val="\documentclass{article}&#10;\usepackage{amsmath}&#10;\usepackage{amssymb}&#10;\usepackage{amsthm}&#10;\usepackage{xcolor}&#10;\pagestyle{empty}&#10;\begin{document}&#10;&#10;&#10;$&#10;\langle *,*\rangle:&#10;V\times V \to \mathbb{F}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&#10;\langle&#10;x,x&#10;\rangle=&#10;\sum_{i=1}^n x_i \overline{x_i}&#10;=&#10;\sum_{i=1}^n |x_i|^2&#10;\geq&#10;0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&#10;\langle&#10;x,x&#10;\rangle=&#10;\sum_{i=1}^n x_i \overline{x_i}&#10;=&#10;\sum_{i=1}^n |x_i|^2&#10;\geq&#10;0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langle&#10;x,x&#10;\rangle=&#10;\sum_{i=1}^n |x_i|^2&#10;=&#10;0&#10;\tiny{\iff}&#10;\forall i \; |x_i|^2 = 0&#10;\tiny{\iff} 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24.5"/>
  <p:tag name="OUTPUTDPI" val="1200"/>
  <p:tag name="LATEXADDIN" val="\documentclass{article}&#10;\usepackage{amsmath}&#10;\usepackage{amssymb}&#10;\usepackage{amsthm}&#10;\usepackage{xcolor}&#10;\pagestyle{empty}&#10;\begin{document}&#10;&#10;&#10;$&#10;\iff&#10;\forall i \; |x_i| = 0&#10;\tiny{\iff}&#10;\forall i \; x_i = 0&#10;\tiny{\iff}&#10;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559.25"/>
  <p:tag name="OUTPUTDPI" val="1200"/>
  <p:tag name="LATEXADDIN" val="\documentclass{article}&#10;\usepackage{amsmath}&#10;\usepackage{amssymb}&#10;\usepackage{amsthm}&#10;\usepackage{xcolor}&#10;\pagestyle{empty}&#10;\begin{document}&#10;&#10;&#10;$&#10; \langle  v_1+v_2,v \rangle =  \langle v_1,v \rangle +\langle v_2,v \rangle  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&#10;\langle&#10;x,x&#10;\rangle=&#10;\sum_{i=1}^n x_i \overline{x_i}&#10;=&#10;\sum_{i=1}^n |x_i|^2&#10;\geq&#10;0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langle&#10;x,x&#10;\rangle=&#10;\sum_{i=1}^n |x_i|^2&#10;=&#10;0&#10;\tiny{\iff}&#10;\forall i \; |x_i|^2 = 0&#10;\tiny{\iff} 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24.5"/>
  <p:tag name="OUTPUTDPI" val="1200"/>
  <p:tag name="LATEXADDIN" val="\documentclass{article}&#10;\usepackage{amsmath}&#10;\usepackage{amssymb}&#10;\usepackage{amsthm}&#10;\usepackage{xcolor}&#10;\pagestyle{empty}&#10;\begin{document}&#10;&#10;&#10;$&#10;\iff&#10;\forall i \; |x_i| = 0&#10;\tiny{\iff}&#10;\forall i \; x_i = 0&#10;\tiny{\iff}&#10;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&#10;\langle&#10;x,x&#10;\rangle=&#10;\sum_{i=1}^n x_i \overline{x_i}&#10;=&#10;\sum_{i=1}^n |x_i|^2&#10;\geq&#10;0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langle&#10;x,x&#10;\rangle=&#10;\sum_{i=1}^n |x_i|^2&#10;=&#10;0&#10;\tiny{\iff}&#10;\forall i \; |x_i|^2 = 0&#10;\tiny{\iff} 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24.5"/>
  <p:tag name="OUTPUTDPI" val="1200"/>
  <p:tag name="LATEXADDIN" val="\documentclass{article}&#10;\usepackage{amsmath}&#10;\usepackage{amssymb}&#10;\usepackage{amsthm}&#10;\usepackage{xcolor}&#10;\pagestyle{empty}&#10;\begin{document}&#10;&#10;&#10;$&#10;\iff&#10;\forall i \; |x_i| = 0&#10;\tiny{\iff}&#10;\forall i \; x_i = 0&#10;\tiny{\iff}&#10;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1068.75"/>
  <p:tag name="OUTPUTDPI" val="1200"/>
  <p:tag name="LATEXADDIN" val="\documentclass{article}&#10;\usepackage{amsmath}&#10;\usepackage{amssymb}&#10;\usepackage{amsthm}&#10;\usepackage{xcolor}&#10;\pagestyle{empty}&#10;\begin{document}&#10;&#10;&#10;$&#10; \langle \alpha v_1,v_2 \rangle =\alpha  \langle v_1,v_2 \rangle  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407.25"/>
  <p:tag name="OUTPUTDPI" val="1200"/>
  <p:tag name="LATEXADDIN" val="\documentclass{article}&#10;\usepackage{amsmath}&#10;\usepackage{amssymb}&#10;\usepackage{amsthm}&#10;\usepackage{xcolor}&#10;\pagestyle{empty}&#10;\begin{document}&#10;&#10;&#10;$V=\mathbb{C}^n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1938.75"/>
  <p:tag name="OUTPUTDPI" val="1200"/>
  <p:tag name="LATEXADDIN" val="\documentclass{article}&#10;\usepackage{amsmath}&#10;\usepackage{amssymb}&#10;\usepackage{amsthm}&#10;\usepackage{xcolor}&#10;\pagestyle{empty}&#10;\begin{document}&#10;&#10;&#10;$&#10;\langle&#10;x,x&#10;\rangle=&#10;\sum_{i=1}^n x_i \overline{x_i}&#10;=&#10;\sum_{i=1}^n |x_i|^2&#10;\geq&#10;0&#10;$&#10;\end{document}"/>
  <p:tag name="IGUANATEXSIZE" val="33"/>
  <p:tag name="IGUANATEXCURSOR" val="201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5"/>
  <p:tag name="ORIGINALWIDTH" val="2398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\langle&#10;x,x&#10;\rangle=&#10;\sum_{i=1}^n |x_i|^2&#10;=&#10;0&#10;\tiny{\iff}&#10;\forall i \; |x_i|^2 = 0&#10;\tiny{\iff} &#10;\end{array}&#10;$&#10;\end{document}"/>
  <p:tag name="IGUANATEXSIZE" val="33"/>
  <p:tag name="IGUANATEXCURSOR" val="258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224.5"/>
  <p:tag name="OUTPUTDPI" val="1200"/>
  <p:tag name="LATEXADDIN" val="\documentclass{article}&#10;\usepackage{amsmath}&#10;\usepackage{amssymb}&#10;\usepackage{amsthm}&#10;\usepackage{xcolor}&#10;\pagestyle{empty}&#10;\begin{document}&#10;&#10;&#10;$&#10;\iff&#10;\forall i \; |x_i| = 0&#10;\tiny{\iff}&#10;\forall i \; x_i = 0&#10;\tiny{\iff}&#10;x=0&#10;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97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-i\\&#10;-4\\&#10;\sqrt{2}&#10;\end{array}\right)&#10;\rangle&#10;=&#10;$&#10;\end{document}"/>
  <p:tag name="IGUANATEXSIZE" val="33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5.5"/>
  <p:tag name="ORIGINALWIDTH" val="921.75"/>
  <p:tag name="OUTPUTDPI" val="1200"/>
  <p:tag name="LATEXADDIN" val="\documentclass{article}&#10;\usepackage{amsmath}&#10;\usepackage{amssymb}&#10;\usepackage{amsthm}&#10;\usepackage{xcolor}&#10;\pagestyle{empty}&#10;\begin{document}&#10;&#10;&#10;$&#10; \langle v_1,v_2 \rangle =\overline{\langle v_2,v_1 \rangle}   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4.25"/>
  <p:tag name="ORIGINALWIDTH" val="1417.5"/>
  <p:tag name="OUTPUTDPI" val="1200"/>
  <p:tag name="LATEXADDIN" val="\documentclass{article}&#10;\usepackage{amsmath}&#10;\usepackage{amssymb}&#10;\usepackage{amsthm}&#10;\usepackage{xcolor}&#10;\pagestyle{empty}&#10;\begin{document}&#10;&#10;&#10;$1\cdot \overline{-i}+i\cdot \overline{(-4)}+2\cdot\overline{\sqrt{2}}=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841.25"/>
  <p:tag name="OUTPUTDPI" val="1200"/>
  <p:tag name="LATEXADDIN" val="\documentclass{article}&#10;\usepackage{amsmath}&#10;\usepackage{amssymb}&#10;\usepackage{amsthm}&#10;\usepackage{xcolor}&#10;\pagestyle{empty}&#10;\begin{document}&#10;&#10;&#10;$1\cdot i+i\cdot(-4)+2\cdot\sqrt{2}=2\sqrt{2}-3i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70.7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1\\&#10;-i\\&#10;0&#10;\end{array}\right)\rangle&#10;=&#10;$&#10;\end{document}"/>
  <p:tag name="IGUANATEXSIZE" val="33"/>
  <p:tag name="IGUANATEXCURSOR" val="259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4.75"/>
  <p:tag name="ORIGINALWIDTH" val="1316.25"/>
  <p:tag name="OUTPUTDPI" val="1200"/>
  <p:tag name="LATEXADDIN" val="\documentclass{article}&#10;\usepackage{amsmath}&#10;\usepackage{amssymb}&#10;\usepackage{amsthm}&#10;\usepackage{xcolor}&#10;\pagestyle{empty}&#10;\begin{document}&#10;&#10;&#10;$&#10;1\cdot\overline{1}+i\cdot \overline{(-i)}+2\cdot \overline{0}=0&#10;$&#10;\end{document}"/>
  <p:tag name="IGUANATEXSIZE" val="33"/>
  <p:tag name="IGUANATEXCURSOR" val="206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54.5"/>
  <p:tag name="OUTPUTDPI" val="1200"/>
  <p:tag name="LATEXADDIN" val="\documentclass{article}&#10;\usepackage{amsmath}&#10;\usepackage{amssymb}&#10;\usepackage{amsthm}&#10;\usepackage{xcolor}&#10;\pagestyle{empty}&#10;\begin{document}&#10;&#10;&#10;$&#10;=1\cdot1+i\cdot(i)+2\cdot0=0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92"/>
  <p:tag name="OUTPUTDPI" val="1200"/>
  <p:tag name="LATEXADDIN" val="\documentclass{article}&#10;\usepackage{amsmath}&#10;\usepackage{amssymb}&#10;\usepackage{amsthm}&#10;\usepackage{xcolor}&#10;\pagestyle{empty}&#10;\begin{document}&#10;&#10;&#10;$&#10; \langle v,v \rangle \geq 0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93.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1\\&#10;i\\&#10;2&#10;\end{array}\right)&#10;\rangle&#10;=&#10;$&#10;\end{document}"/>
  <p:tag name="IGUANATEXSIZE" val="33"/>
  <p:tag name="IGUANATEXCURSOR" val="259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5.5"/>
  <p:tag name="OUTPUTDPI" val="1200"/>
  <p:tag name="LATEXADDIN" val="\documentclass{article}&#10;\usepackage{amsmath}&#10;\usepackage{amssymb}&#10;\usepackage{amsthm}&#10;\usepackage{xcolor}&#10;\pagestyle{empty}&#10;\begin{document}&#10;&#10;&#10;$&#10;1\cdot1+i\cdot(-i)+2\cdot2=6&#10;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81"/>
  <p:tag name="OUTPUTDPI" val="1200"/>
  <p:tag name="LATEXADDIN" val="\documentclass{article}&#10;\usepackage{amsmath}&#10;\usepackage{amssymb}&#10;\usepackage{amsthm}&#10;\usepackage{xcolor}&#10;\pagestyle{empty}&#10;\begin{document}&#10;&#10;&#10;$\mathbb{C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394.5"/>
  <p:tag name="OUTPUTDPI" val="1200"/>
  <p:tag name="LATEXADDIN" val="\documentclass{article}&#10;\usepackage{amsmath}&#10;\usepackage{amssymb}&#10;\usepackage{amsthm}&#10;\usepackage{xcolor}&#10;\pagestyle{empty}&#10;\begin{document}&#10;&#10;&#10;$V=\mathbb{C}^3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5"/>
  <p:tag name="ORIGINALWIDTH" val="1323"/>
  <p:tag name="OUTPUTDPI" val="1200"/>
  <p:tag name="LATEXADDIN" val="\documentclass{article}&#10;\usepackage{amsmath}&#10;\usepackage{amssymb}&#10;\usepackage{amsthm}&#10;\usepackage{xcolor}&#10;\pagestyle{empty}&#10;\begin{document}&#10;&#10;&#10;$&#10;\langle x,y \rangle =&#10;x^t\overline{y}&#10;=&#10;\sum_{i=1}^nx_i\overline{y_i}&#10;$&#10;\end{document}"/>
  <p:tag name="IGUANATEXSIZE" val="33"/>
  <p:tag name="IGUANATEXCURSOR" val="214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554.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-i\\&#10;-4\\&#10;\sqrt{2}&#10;\end{array}\right)+4\left(\begin{array}{c}&#10;1\\&#10;-i\\&#10;0&#10;\end{array}\right)-8\left(\begin{array}{c}&#10;1\\&#10;i\\&#10;2&#10;\end{array}\right)\rangle&#10;=&#10;$&#10;\end{document}"/>
  <p:tag name="IGUANATEXSIZE" val="32"/>
  <p:tag name="IGUANATEXCURSOR" val="374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667.5"/>
  <p:tag name="OUTPUTDPI" val="1200"/>
  <p:tag name="LATEXADDIN" val="\documentclass{article}&#10;\usepackage{amsmath}&#10;\usepackage{amssymb}&#10;\usepackage{amsthm}&#10;\usepackage{xcolor}&#10;\pagestyle{empty}&#10;\begin{document}&#10;&#10;&#10;$&#10;\langle&#10;\left(\begin{array}{c}&#10;1\\&#10;i\\&#10;2&#10;\end{array}\right)&#10;,&#10;\left(\begin{array}{c}&#10;-i\\&#10;-4\\&#10;\sqrt{2}&#10;\end{array}\right)&#10;\rangle&#10;+&#10;4&#10;\langle&#10;\left(\begin{array}{c}&#10;1\\&#10;i\\&#10;2&#10;\end{array}\right)&#10;,&#10;\left(\begin{array}{c}&#10;1\\&#10;-i\\&#10;0&#10;\end{array}\right)\rangle&#10;-8&#10;\langle&#10;\left(\begin{array}{c}&#10;1\\&#10;i\\&#10;2&#10;\end{array}\right)&#10;,&#10;\left(\begin{array}{c}&#10;1\\&#10;i\\&#10;2&#10;\end{array}\right)&#10;\rangle&#10;=&#10;$&#10;\end{document}"/>
  <p:tag name="IGUANATEXSIZE" val="32"/>
  <p:tag name="IGUANATEXCURSOR" val="528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473.25"/>
  <p:tag name="OUTPUTDPI" val="1200"/>
  <p:tag name="LATEXADDIN" val="\documentclass{article}&#10;\usepackage{amsmath}&#10;\usepackage{amssymb}&#10;\usepackage{amsthm}&#10;\usepackage{xcolor}&#10;\pagestyle{empty}&#10;\begin{document}&#10;&#10;&#10;$2\sqrt{2}-3i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53.25"/>
  <p:tag name="OUTPUTDPI" val="1200"/>
  <p:tag name="LATEXADDIN" val="\documentclass{article}&#10;\usepackage{amsmath}&#10;\usepackage{amssymb}&#10;\usepackage{amsthm}&#10;\usepackage{xcolor}&#10;\pagestyle{empty}&#10;\begin{document}&#10;&#10;&#10;$0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9953</TotalTime>
  <Words>506</Words>
  <Application>Microsoft Office PowerPoint</Application>
  <PresentationFormat>מסך רחב</PresentationFormat>
  <Paragraphs>194</Paragraphs>
  <Slides>41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הגדרה: מרחב מכפלה פנימית (ממ"פ) הוא </vt:lpstr>
      <vt:lpstr>הגדרה:</vt:lpstr>
      <vt:lpstr>הערות:</vt:lpstr>
      <vt:lpstr>תכונות:</vt:lpstr>
      <vt:lpstr>תכונות: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הגדרה: נורמה מושרית </vt:lpstr>
      <vt:lpstr>הגדרה: נורמה מושרית </vt:lpstr>
      <vt:lpstr>מצגת של PowerPoint</vt:lpstr>
      <vt:lpstr>מצגת של PowerPoint</vt:lpstr>
      <vt:lpstr>מצגת של PowerPoint</vt:lpstr>
      <vt:lpstr>משפט: אי שיוויון קושי שוורץ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264</cp:revision>
  <dcterms:created xsi:type="dcterms:W3CDTF">2016-09-11T18:49:07Z</dcterms:created>
  <dcterms:modified xsi:type="dcterms:W3CDTF">2016-10-25T17:05:57Z</dcterms:modified>
</cp:coreProperties>
</file>