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433" r:id="rId2"/>
    <p:sldId id="310" r:id="rId3"/>
    <p:sldId id="461" r:id="rId4"/>
    <p:sldId id="468" r:id="rId5"/>
    <p:sldId id="469" r:id="rId6"/>
    <p:sldId id="470" r:id="rId7"/>
    <p:sldId id="471" r:id="rId8"/>
    <p:sldId id="472" r:id="rId9"/>
    <p:sldId id="473" r:id="rId10"/>
    <p:sldId id="474" r:id="rId11"/>
    <p:sldId id="475" r:id="rId12"/>
    <p:sldId id="476" r:id="rId13"/>
    <p:sldId id="477" r:id="rId14"/>
    <p:sldId id="478" r:id="rId15"/>
    <p:sldId id="479" r:id="rId16"/>
    <p:sldId id="480" r:id="rId17"/>
    <p:sldId id="481" r:id="rId18"/>
    <p:sldId id="482" r:id="rId19"/>
    <p:sldId id="483" r:id="rId20"/>
    <p:sldId id="484" r:id="rId21"/>
    <p:sldId id="485" r:id="rId22"/>
    <p:sldId id="486" r:id="rId23"/>
    <p:sldId id="487" r:id="rId24"/>
    <p:sldId id="488" r:id="rId25"/>
    <p:sldId id="489" r:id="rId26"/>
    <p:sldId id="490" r:id="rId27"/>
    <p:sldId id="491" r:id="rId28"/>
    <p:sldId id="492" r:id="rId29"/>
    <p:sldId id="493" r:id="rId30"/>
    <p:sldId id="420" r:id="rId31"/>
    <p:sldId id="462" r:id="rId32"/>
    <p:sldId id="463" r:id="rId33"/>
    <p:sldId id="464" r:id="rId34"/>
    <p:sldId id="465" r:id="rId35"/>
    <p:sldId id="466" r:id="rId36"/>
    <p:sldId id="467" r:id="rId37"/>
    <p:sldId id="495" r:id="rId38"/>
    <p:sldId id="498" r:id="rId39"/>
    <p:sldId id="497" r:id="rId40"/>
    <p:sldId id="499" r:id="rId41"/>
    <p:sldId id="500" r:id="rId42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99"/>
    <a:srgbClr val="0000A8"/>
    <a:srgbClr val="1B3177"/>
    <a:srgbClr val="0000FF"/>
    <a:srgbClr val="00008E"/>
    <a:srgbClr val="000066"/>
    <a:srgbClr val="DA7D00"/>
    <a:srgbClr val="FF9201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85" autoAdjust="0"/>
    <p:restoredTop sz="93482" autoAdjust="0"/>
  </p:normalViewPr>
  <p:slideViewPr>
    <p:cSldViewPr>
      <p:cViewPr varScale="1">
        <p:scale>
          <a:sx n="68" d="100"/>
          <a:sy n="68" d="100"/>
        </p:scale>
        <p:origin x="-1686" y="-102"/>
      </p:cViewPr>
      <p:guideLst>
        <p:guide orient="horz" pos="3045"/>
        <p:guide pos="2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D8B7194-39ED-47DA-AEBB-377F2EA39D7A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FB6D564-76CE-431A-A0CA-55FFF65890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2419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961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961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961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961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961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961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961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961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961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9616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961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9616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9616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9616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9616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9616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9616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9616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9616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9616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9616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961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9616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961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961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961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961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961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961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961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4" name="Rectangle 3"/>
          <p:cNvSpPr/>
          <p:nvPr userDrawn="1"/>
        </p:nvSpPr>
        <p:spPr>
          <a:xfrm>
            <a:off x="972000" y="857232"/>
            <a:ext cx="7200000" cy="25200"/>
          </a:xfrm>
          <a:prstGeom prst="rect">
            <a:avLst/>
          </a:prstGeom>
          <a:solidFill>
            <a:schemeClr val="dk2"/>
          </a:solidFill>
          <a:ln>
            <a:noFill/>
          </a:ln>
          <a:effectLst/>
        </p:spPr>
        <p:style>
          <a:lnRef idx="1">
            <a:schemeClr val="accent5"/>
          </a:lnRef>
          <a:fillRef idx="1001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88000" y="1170000"/>
            <a:ext cx="8542800" cy="520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03571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98800"/>
            <a:ext cx="8730000" cy="493200"/>
          </a:xfrm>
        </p:spPr>
        <p:txBody>
          <a:bodyPr/>
          <a:lstStyle>
            <a:lvl1pPr algn="r" rtl="1">
              <a:defRPr lang="en-US" sz="2600" b="1" u="sng" kern="1200" smtClean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0"/>
          </p:nvPr>
        </p:nvSpPr>
        <p:spPr>
          <a:xfrm>
            <a:off x="277672" y="800708"/>
            <a:ext cx="8542800" cy="55784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9720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78D04B-6A46-4289-997E-9E92A82344B0}" type="datetime1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7EDB3B-091D-4B71-BB88-6359D01CDB39}" type="datetime1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56E97-E805-4B90-9C26-300E1528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A6FABC-9170-4894-BCC2-CC18C1055943}" type="datetime1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56E97-E805-4B90-9C26-300E1528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A8F204-195B-4F54-A9EE-7EE4FE0CE7D3}" type="datetime1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56E97-E805-4B90-9C26-300E1528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F5FF5A-7EEF-46EB-96C0-35879E3D523D}" type="datetime1">
              <a:rPr lang="en-US" smtClean="0"/>
              <a:pPr/>
              <a:t>12/10/2014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56E97-E805-4B90-9C26-300E1528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649418-B872-40DF-B78F-4BE2F6FAEDBD}" type="datetime1">
              <a:rPr lang="en-US" smtClean="0"/>
              <a:pPr/>
              <a:t>12/10/2014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56E97-E805-4B90-9C26-300E1528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000" y="0"/>
            <a:ext cx="8730000" cy="85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524" y="1171289"/>
            <a:ext cx="8541261" cy="5210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626103" y="6453143"/>
            <a:ext cx="426987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056E97-E805-4B90-9C26-300E1528875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902" y="6500813"/>
            <a:ext cx="140294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he-IL" sz="1000" dirty="0" smtClean="0">
                <a:solidFill>
                  <a:schemeClr val="bg1">
                    <a:lumMod val="50000"/>
                  </a:schemeClr>
                </a:solidFill>
              </a:rPr>
              <a:t>אלגוריתמים 1 </a:t>
            </a:r>
            <a:r>
              <a:rPr lang="he-IL" sz="1000" dirty="0">
                <a:solidFill>
                  <a:schemeClr val="bg1">
                    <a:lumMod val="50000"/>
                  </a:schemeClr>
                </a:solidFill>
              </a:rPr>
              <a:t>- טכניון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©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1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125000"/>
        </a:lnSpc>
        <a:spcBef>
          <a:spcPts val="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85750" algn="r" defTabSz="914400" rtl="1" eaLnBrk="1" latinLnBrk="0" hangingPunct="1">
        <a:lnSpc>
          <a:spcPct val="125000"/>
        </a:lnSpc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5000"/>
        </a:lnSpc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5000"/>
        </a:lnSpc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5000"/>
        </a:lnSpc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1.png"/><Relationship Id="rId5" Type="http://schemas.openxmlformats.org/officeDocument/2006/relationships/image" Target="../media/image11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2.png"/><Relationship Id="rId5" Type="http://schemas.openxmlformats.org/officeDocument/2006/relationships/image" Target="../media/image11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22.png"/><Relationship Id="rId5" Type="http://schemas.openxmlformats.org/officeDocument/2006/relationships/image" Target="../media/image11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2.png"/><Relationship Id="rId5" Type="http://schemas.openxmlformats.org/officeDocument/2006/relationships/image" Target="../media/image11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2.png"/><Relationship Id="rId5" Type="http://schemas.openxmlformats.org/officeDocument/2006/relationships/image" Target="../media/image11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2.png"/><Relationship Id="rId5" Type="http://schemas.openxmlformats.org/officeDocument/2006/relationships/image" Target="../media/image11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2.png"/><Relationship Id="rId5" Type="http://schemas.openxmlformats.org/officeDocument/2006/relationships/image" Target="../media/image11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2.png"/><Relationship Id="rId5" Type="http://schemas.openxmlformats.org/officeDocument/2006/relationships/image" Target="../media/image11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6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6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6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6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30.png"/><Relationship Id="rId5" Type="http://schemas.openxmlformats.org/officeDocument/2006/relationships/image" Target="../media/image28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30.png"/><Relationship Id="rId5" Type="http://schemas.openxmlformats.org/officeDocument/2006/relationships/image" Target="../media/image28.pn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0.png"/><Relationship Id="rId5" Type="http://schemas.openxmlformats.org/officeDocument/2006/relationships/image" Target="../media/image28.png"/><Relationship Id="rId10" Type="http://schemas.openxmlformats.org/officeDocument/2006/relationships/image" Target="../media/image35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30.png"/><Relationship Id="rId5" Type="http://schemas.openxmlformats.org/officeDocument/2006/relationships/image" Target="../media/image28.png"/><Relationship Id="rId10" Type="http://schemas.openxmlformats.org/officeDocument/2006/relationships/image" Target="../media/image35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30.png"/><Relationship Id="rId5" Type="http://schemas.openxmlformats.org/officeDocument/2006/relationships/image" Target="../media/image28.png"/><Relationship Id="rId10" Type="http://schemas.openxmlformats.org/officeDocument/2006/relationships/image" Target="../media/image35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</p:spPr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3384575"/>
            <a:ext cx="6400800" cy="1752600"/>
          </a:xfrm>
        </p:spPr>
        <p:txBody>
          <a:bodyPr/>
          <a:lstStyle/>
          <a:p>
            <a:r>
              <a:rPr lang="he-IL" sz="2900" b="1" dirty="0" smtClean="0">
                <a:solidFill>
                  <a:prstClr val="black"/>
                </a:solidFill>
                <a:ea typeface="+mj-ea"/>
              </a:rPr>
              <a:t>מסלולים קלים ביותר</a:t>
            </a:r>
            <a:r>
              <a:rPr lang="he-IL" sz="2900" b="1" dirty="0">
                <a:solidFill>
                  <a:prstClr val="black"/>
                </a:solidFill>
                <a:ea typeface="+mj-ea"/>
              </a:rPr>
              <a:t/>
            </a:r>
            <a:br>
              <a:rPr lang="he-IL" sz="2900" b="1" dirty="0">
                <a:solidFill>
                  <a:prstClr val="black"/>
                </a:solidFill>
                <a:ea typeface="+mj-ea"/>
              </a:rPr>
            </a:br>
            <a:r>
              <a:rPr lang="en-US" sz="2900" b="1" dirty="0" smtClean="0">
                <a:solidFill>
                  <a:prstClr val="black"/>
                </a:solidFill>
                <a:ea typeface="+mj-ea"/>
              </a:rPr>
              <a:t>(Shortest Paths)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02981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6039" y="3537012"/>
            <a:ext cx="2192979" cy="3038669"/>
            <a:chOff x="96039" y="3333752"/>
            <a:chExt cx="2192979" cy="3038669"/>
          </a:xfrm>
        </p:grpSpPr>
        <p:sp>
          <p:nvSpPr>
            <p:cNvPr id="54" name="Rounded Rectangle 53"/>
            <p:cNvSpPr/>
            <p:nvPr/>
          </p:nvSpPr>
          <p:spPr>
            <a:xfrm rot="8100000">
              <a:off x="96039" y="3885645"/>
              <a:ext cx="2192979" cy="641191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/>
            <p:cNvSpPr/>
            <p:nvPr/>
          </p:nvSpPr>
          <p:spPr>
            <a:xfrm rot="2700000">
              <a:off x="81719" y="5005376"/>
              <a:ext cx="2133710" cy="600380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/>
            <p:cNvSpPr/>
            <p:nvPr/>
          </p:nvSpPr>
          <p:spPr>
            <a:xfrm rot="5400000">
              <a:off x="321407" y="4437478"/>
              <a:ext cx="2846067" cy="638615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939800" y="3422650"/>
              <a:ext cx="590550" cy="1822450"/>
            </a:xfrm>
            <a:custGeom>
              <a:avLst/>
              <a:gdLst>
                <a:gd name="connsiteX0" fmla="*/ 368300 w 590550"/>
                <a:gd name="connsiteY0" fmla="*/ 234950 h 1822450"/>
                <a:gd name="connsiteX1" fmla="*/ 590550 w 590550"/>
                <a:gd name="connsiteY1" fmla="*/ 0 h 1822450"/>
                <a:gd name="connsiteX2" fmla="*/ 590550 w 590550"/>
                <a:gd name="connsiteY2" fmla="*/ 1822450 h 1822450"/>
                <a:gd name="connsiteX3" fmla="*/ 196850 w 590550"/>
                <a:gd name="connsiteY3" fmla="*/ 1689100 h 1822450"/>
                <a:gd name="connsiteX4" fmla="*/ 0 w 590550"/>
                <a:gd name="connsiteY4" fmla="*/ 1028700 h 1822450"/>
                <a:gd name="connsiteX5" fmla="*/ 323850 w 590550"/>
                <a:gd name="connsiteY5" fmla="*/ 304800 h 182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0550" h="1822450">
                  <a:moveTo>
                    <a:pt x="368300" y="234950"/>
                  </a:moveTo>
                  <a:lnTo>
                    <a:pt x="590550" y="0"/>
                  </a:lnTo>
                  <a:lnTo>
                    <a:pt x="590550" y="1822450"/>
                  </a:lnTo>
                  <a:lnTo>
                    <a:pt x="196850" y="1689100"/>
                  </a:lnTo>
                  <a:lnTo>
                    <a:pt x="0" y="1028700"/>
                  </a:lnTo>
                  <a:lnTo>
                    <a:pt x="323850" y="304800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>
              <a:off x="1365250" y="5111751"/>
              <a:ext cx="153119" cy="972158"/>
            </a:xfrm>
            <a:custGeom>
              <a:avLst/>
              <a:gdLst>
                <a:gd name="connsiteX0" fmla="*/ 0 w 117475"/>
                <a:gd name="connsiteY0" fmla="*/ 73025 h 930275"/>
                <a:gd name="connsiteX1" fmla="*/ 98425 w 117475"/>
                <a:gd name="connsiteY1" fmla="*/ 0 h 930275"/>
                <a:gd name="connsiteX2" fmla="*/ 117475 w 117475"/>
                <a:gd name="connsiteY2" fmla="*/ 930275 h 930275"/>
                <a:gd name="connsiteX3" fmla="*/ 15875 w 117475"/>
                <a:gd name="connsiteY3" fmla="*/ 822325 h 930275"/>
                <a:gd name="connsiteX4" fmla="*/ 0 w 117475"/>
                <a:gd name="connsiteY4" fmla="*/ 73025 h 930275"/>
                <a:gd name="connsiteX0" fmla="*/ 0 w 117475"/>
                <a:gd name="connsiteY0" fmla="*/ 73025 h 930275"/>
                <a:gd name="connsiteX1" fmla="*/ 98425 w 117475"/>
                <a:gd name="connsiteY1" fmla="*/ 0 h 930275"/>
                <a:gd name="connsiteX2" fmla="*/ 117475 w 117475"/>
                <a:gd name="connsiteY2" fmla="*/ 930275 h 930275"/>
                <a:gd name="connsiteX3" fmla="*/ 23006 w 117475"/>
                <a:gd name="connsiteY3" fmla="*/ 852649 h 930275"/>
                <a:gd name="connsiteX4" fmla="*/ 0 w 117475"/>
                <a:gd name="connsiteY4" fmla="*/ 73025 h 930275"/>
                <a:gd name="connsiteX0" fmla="*/ 0 w 153119"/>
                <a:gd name="connsiteY0" fmla="*/ 73025 h 972158"/>
                <a:gd name="connsiteX1" fmla="*/ 98425 w 153119"/>
                <a:gd name="connsiteY1" fmla="*/ 0 h 972158"/>
                <a:gd name="connsiteX2" fmla="*/ 153119 w 153119"/>
                <a:gd name="connsiteY2" fmla="*/ 972158 h 972158"/>
                <a:gd name="connsiteX3" fmla="*/ 23006 w 153119"/>
                <a:gd name="connsiteY3" fmla="*/ 852649 h 972158"/>
                <a:gd name="connsiteX4" fmla="*/ 0 w 153119"/>
                <a:gd name="connsiteY4" fmla="*/ 73025 h 97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119" h="972158">
                  <a:moveTo>
                    <a:pt x="0" y="73025"/>
                  </a:moveTo>
                  <a:lnTo>
                    <a:pt x="98425" y="0"/>
                  </a:lnTo>
                  <a:lnTo>
                    <a:pt x="153119" y="972158"/>
                  </a:lnTo>
                  <a:lnTo>
                    <a:pt x="23006" y="852649"/>
                  </a:lnTo>
                  <a:lnTo>
                    <a:pt x="0" y="73025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415925" y="4352925"/>
              <a:ext cx="733425" cy="688975"/>
            </a:xfrm>
            <a:custGeom>
              <a:avLst/>
              <a:gdLst>
                <a:gd name="connsiteX0" fmla="*/ 0 w 733425"/>
                <a:gd name="connsiteY0" fmla="*/ 187325 h 688975"/>
                <a:gd name="connsiteX1" fmla="*/ 184150 w 733425"/>
                <a:gd name="connsiteY1" fmla="*/ 0 h 688975"/>
                <a:gd name="connsiteX2" fmla="*/ 644525 w 733425"/>
                <a:gd name="connsiteY2" fmla="*/ 257175 h 688975"/>
                <a:gd name="connsiteX3" fmla="*/ 733425 w 733425"/>
                <a:gd name="connsiteY3" fmla="*/ 342900 h 688975"/>
                <a:gd name="connsiteX4" fmla="*/ 368300 w 733425"/>
                <a:gd name="connsiteY4" fmla="*/ 688975 h 688975"/>
                <a:gd name="connsiteX5" fmla="*/ 0 w 733425"/>
                <a:gd name="connsiteY5" fmla="*/ 187325 h 68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425" h="688975">
                  <a:moveTo>
                    <a:pt x="0" y="187325"/>
                  </a:moveTo>
                  <a:lnTo>
                    <a:pt x="184150" y="0"/>
                  </a:lnTo>
                  <a:lnTo>
                    <a:pt x="644525" y="257175"/>
                  </a:lnTo>
                  <a:lnTo>
                    <a:pt x="733425" y="342900"/>
                  </a:lnTo>
                  <a:lnTo>
                    <a:pt x="368300" y="688975"/>
                  </a:lnTo>
                  <a:lnTo>
                    <a:pt x="0" y="187325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34290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</a:t>
                </a:r>
                <a:r>
                  <a:rPr lang="he-IL" b="1" dirty="0" smtClean="0">
                    <a:ea typeface="Calibri"/>
                  </a:rPr>
                  <a:t>אתחל:</a:t>
                </a:r>
                <a:r>
                  <a:rPr lang="he-IL" dirty="0" smtClean="0">
                    <a:ea typeface="Calibri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</a:rPr>
                      <m:t>←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0</m:t>
                    </m:r>
                  </m:oMath>
                </a14:m>
                <a:r>
                  <a:rPr lang="he-IL" dirty="0">
                    <a:ea typeface="Calibri"/>
                  </a:rPr>
                  <a:t>, </a:t>
                </a:r>
                <a:r>
                  <a:rPr lang="he-IL" dirty="0" smtClean="0">
                    <a:ea typeface="Calibri"/>
                    <a:cs typeface="Arial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←∞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  לכל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≠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𝑠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.</a:t>
                </a: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הכנס את כל צמתי הגרף לתור עדיפויות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𝑄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המסודר לפי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.</a:t>
                </a: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  <a:cs typeface="Arial"/>
                  </a:rPr>
                  <a:t> </a:t>
                </a:r>
                <a:r>
                  <a:rPr lang="he-IL" b="1" dirty="0" smtClean="0">
                    <a:ea typeface="Calibri"/>
                    <a:cs typeface="Arial"/>
                  </a:rPr>
                  <a:t>כל עוד </a:t>
                </a:r>
                <a:r>
                  <a:rPr lang="he-IL" dirty="0" smtClean="0">
                    <a:ea typeface="Calibri"/>
                    <a:cs typeface="Arial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𝑄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≠∅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)</a:t>
                </a:r>
              </a:p>
              <a:p>
                <a:pPr lvl="1" indent="0">
                  <a:lnSpc>
                    <a:spcPct val="135000"/>
                  </a:lnSpc>
                  <a:buNone/>
                </a:pPr>
                <a:r>
                  <a:rPr lang="he-IL" sz="1800" dirty="0" smtClean="0">
                    <a:ea typeface="Calibri"/>
                    <a:cs typeface="Arial"/>
                  </a:rPr>
                  <a:t> </a:t>
                </a:r>
                <a:r>
                  <a:rPr lang="en-US" sz="1800" dirty="0" smtClean="0">
                    <a:ea typeface="Calibri"/>
                    <a:cs typeface="Arial"/>
                  </a:rPr>
                  <a:t>3.1</a:t>
                </a:r>
                <a:r>
                  <a:rPr lang="he-IL" sz="1800" dirty="0" smtClean="0">
                    <a:ea typeface="Calibri"/>
                    <a:cs typeface="Arial"/>
                  </a:rPr>
                  <a:t>.  הוצא את הצומת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𝑢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𝑄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בעל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𝑢</m:t>
                        </m:r>
                      </m:e>
                    </m:d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מינימלי.</a:t>
                </a:r>
              </a:p>
              <a:p>
                <a:pPr lvl="1" indent="0">
                  <a:lnSpc>
                    <a:spcPct val="135000"/>
                  </a:lnSpc>
                  <a:buNone/>
                </a:pPr>
                <a:r>
                  <a:rPr lang="he-IL" sz="1800" dirty="0" smtClean="0">
                    <a:ea typeface="Calibri"/>
                    <a:cs typeface="Arial"/>
                  </a:rPr>
                  <a:t> </a:t>
                </a:r>
                <a:r>
                  <a:rPr lang="en-US" sz="1800" dirty="0" smtClean="0">
                    <a:ea typeface="Calibri"/>
                    <a:cs typeface="Arial"/>
                  </a:rPr>
                  <a:t>3.2</a:t>
                </a:r>
                <a:r>
                  <a:rPr lang="he-IL" sz="1800" dirty="0" smtClean="0">
                    <a:ea typeface="Calibri"/>
                    <a:cs typeface="Arial"/>
                  </a:rPr>
                  <a:t>.  לכל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𝑢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𝐸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בצע צעד רלקסציה: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←</m:t>
                    </m:r>
                    <m:func>
                      <m:func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  <a:ea typeface="Calibri"/>
                            <a:cs typeface="Arial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  <m:t>+</m:t>
                            </m:r>
                            <m: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𝑢</m:t>
                                </m:r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,</m:t>
                                </m:r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.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0" lvl="1" indent="0">
                  <a:lnSpc>
                    <a:spcPct val="135000"/>
                  </a:lnSpc>
                  <a:buNone/>
                </a:pPr>
                <a:endParaRPr lang="en-US" sz="18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</a:t>
            </a:r>
            <a:r>
              <a:rPr lang="en-US" dirty="0" smtClean="0"/>
              <a:t>Dijkstra</a:t>
            </a:r>
            <a:endParaRPr lang="he-IL" dirty="0"/>
          </a:p>
        </p:txBody>
      </p:sp>
      <p:grpSp>
        <p:nvGrpSpPr>
          <p:cNvPr id="5" name="Group 71"/>
          <p:cNvGrpSpPr/>
          <p:nvPr/>
        </p:nvGrpSpPr>
        <p:grpSpPr>
          <a:xfrm>
            <a:off x="413948" y="3573016"/>
            <a:ext cx="3690000" cy="2694073"/>
            <a:chOff x="413948" y="3356992"/>
            <a:chExt cx="3690000" cy="2694073"/>
          </a:xfrm>
        </p:grpSpPr>
        <p:cxnSp>
          <p:nvCxnSpPr>
            <p:cNvPr id="6" name="Straight Connector 5"/>
            <p:cNvCxnSpPr>
              <a:stCxn id="15" idx="7"/>
              <a:endCxn id="18" idx="3"/>
            </p:cNvCxnSpPr>
            <p:nvPr/>
          </p:nvCxnSpPr>
          <p:spPr>
            <a:xfrm rot="5400000" flipH="1" flipV="1">
              <a:off x="79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5" idx="5"/>
              <a:endCxn id="16" idx="1"/>
            </p:cNvCxnSpPr>
            <p:nvPr/>
          </p:nvCxnSpPr>
          <p:spPr>
            <a:xfrm rot="16200000" flipH="1">
              <a:off x="798047" y="490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6" idx="0"/>
              <a:endCxn id="17" idx="4"/>
            </p:cNvCxnSpPr>
            <p:nvPr/>
          </p:nvCxnSpPr>
          <p:spPr>
            <a:xfrm rot="5400000" flipH="1" flipV="1">
              <a:off x="1403948" y="528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7" idx="6"/>
              <a:endCxn id="20" idx="2"/>
            </p:cNvCxnSpPr>
            <p:nvPr/>
          </p:nvCxnSpPr>
          <p:spPr>
            <a:xfrm>
              <a:off x="1943948" y="474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8" idx="5"/>
              <a:endCxn id="20" idx="1"/>
            </p:cNvCxnSpPr>
            <p:nvPr/>
          </p:nvCxnSpPr>
          <p:spPr>
            <a:xfrm rot="16200000" flipH="1">
              <a:off x="187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0" idx="0"/>
              <a:endCxn id="21" idx="4"/>
            </p:cNvCxnSpPr>
            <p:nvPr/>
          </p:nvCxnSpPr>
          <p:spPr>
            <a:xfrm rot="5400000" flipH="1" flipV="1">
              <a:off x="2483948" y="420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8" idx="6"/>
              <a:endCxn id="21" idx="2"/>
            </p:cNvCxnSpPr>
            <p:nvPr/>
          </p:nvCxnSpPr>
          <p:spPr>
            <a:xfrm>
              <a:off x="1943948" y="366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6" idx="6"/>
              <a:endCxn id="19" idx="2"/>
            </p:cNvCxnSpPr>
            <p:nvPr/>
          </p:nvCxnSpPr>
          <p:spPr>
            <a:xfrm>
              <a:off x="194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9" idx="6"/>
              <a:endCxn id="22" idx="2"/>
            </p:cNvCxnSpPr>
            <p:nvPr/>
          </p:nvCxnSpPr>
          <p:spPr>
            <a:xfrm>
              <a:off x="302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41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s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49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49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49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57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57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57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65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28246" y="50996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64062" y="394757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64062" y="523617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09214" y="335699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11</a:t>
              </a:r>
              <a:endParaRPr lang="en-US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77234" y="391854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12</a:t>
              </a:r>
              <a:endParaRPr 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23728" y="444408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07804" y="400506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87724" y="548122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15</a:t>
              </a:r>
              <a:endParaRPr lang="en-US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96872" y="549574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cxnSp>
        <p:nvCxnSpPr>
          <p:cNvPr id="32" name="Straight Connector 31"/>
          <p:cNvCxnSpPr>
            <a:stCxn id="16" idx="0"/>
            <a:endCxn id="17" idx="4"/>
          </p:cNvCxnSpPr>
          <p:nvPr/>
        </p:nvCxnSpPr>
        <p:spPr>
          <a:xfrm rot="5400000" flipH="1" flipV="1">
            <a:off x="1403948" y="5502089"/>
            <a:ext cx="6300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TextBox 34"/>
              <p:cNvSpPr txBox="1"/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000099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TextBox 35"/>
              <p:cNvSpPr txBox="1"/>
              <p:nvPr/>
            </p:nvSpPr>
            <p:spPr>
              <a:xfrm>
                <a:off x="1564815" y="3370095"/>
                <a:ext cx="333745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815" y="3370095"/>
                <a:ext cx="333745" cy="30777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TextBox 36"/>
              <p:cNvSpPr txBox="1"/>
              <p:nvPr/>
            </p:nvSpPr>
            <p:spPr>
              <a:xfrm>
                <a:off x="2595739" y="3370095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18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739" y="3370095"/>
                <a:ext cx="433132" cy="30777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" name="TextBox 37"/>
              <p:cNvSpPr txBox="1"/>
              <p:nvPr/>
            </p:nvSpPr>
            <p:spPr>
              <a:xfrm>
                <a:off x="1550960" y="6258162"/>
                <a:ext cx="333745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960" y="6258162"/>
                <a:ext cx="333745" cy="30777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TextBox 38"/>
              <p:cNvSpPr txBox="1"/>
              <p:nvPr/>
            </p:nvSpPr>
            <p:spPr>
              <a:xfrm>
                <a:off x="2577916" y="6258162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24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916" y="6258162"/>
                <a:ext cx="433132" cy="307777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TextBox 39"/>
              <p:cNvSpPr txBox="1"/>
              <p:nvPr/>
            </p:nvSpPr>
            <p:spPr>
              <a:xfrm>
                <a:off x="3685626" y="6258162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626" y="6258162"/>
                <a:ext cx="386644" cy="307777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" name="TextBox 40"/>
              <p:cNvSpPr txBox="1"/>
              <p:nvPr/>
            </p:nvSpPr>
            <p:spPr>
              <a:xfrm>
                <a:off x="1138513" y="4806660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513" y="4806660"/>
                <a:ext cx="433132" cy="307777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2" name="TextBox 41"/>
              <p:cNvSpPr txBox="1"/>
              <p:nvPr/>
            </p:nvSpPr>
            <p:spPr>
              <a:xfrm>
                <a:off x="2982383" y="4806660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19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383" y="4806660"/>
                <a:ext cx="433132" cy="307777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06554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6039" y="3537012"/>
            <a:ext cx="2192979" cy="3038669"/>
            <a:chOff x="96039" y="3333752"/>
            <a:chExt cx="2192979" cy="3038669"/>
          </a:xfrm>
        </p:grpSpPr>
        <p:sp>
          <p:nvSpPr>
            <p:cNvPr id="54" name="Rounded Rectangle 53"/>
            <p:cNvSpPr/>
            <p:nvPr/>
          </p:nvSpPr>
          <p:spPr>
            <a:xfrm rot="8100000">
              <a:off x="96039" y="3885645"/>
              <a:ext cx="2192979" cy="641191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/>
            <p:cNvSpPr/>
            <p:nvPr/>
          </p:nvSpPr>
          <p:spPr>
            <a:xfrm rot="2700000">
              <a:off x="81719" y="5005376"/>
              <a:ext cx="2133710" cy="600380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/>
            <p:cNvSpPr/>
            <p:nvPr/>
          </p:nvSpPr>
          <p:spPr>
            <a:xfrm rot="5400000">
              <a:off x="321407" y="4437478"/>
              <a:ext cx="2846067" cy="638615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939800" y="3422650"/>
              <a:ext cx="590550" cy="1822450"/>
            </a:xfrm>
            <a:custGeom>
              <a:avLst/>
              <a:gdLst>
                <a:gd name="connsiteX0" fmla="*/ 368300 w 590550"/>
                <a:gd name="connsiteY0" fmla="*/ 234950 h 1822450"/>
                <a:gd name="connsiteX1" fmla="*/ 590550 w 590550"/>
                <a:gd name="connsiteY1" fmla="*/ 0 h 1822450"/>
                <a:gd name="connsiteX2" fmla="*/ 590550 w 590550"/>
                <a:gd name="connsiteY2" fmla="*/ 1822450 h 1822450"/>
                <a:gd name="connsiteX3" fmla="*/ 196850 w 590550"/>
                <a:gd name="connsiteY3" fmla="*/ 1689100 h 1822450"/>
                <a:gd name="connsiteX4" fmla="*/ 0 w 590550"/>
                <a:gd name="connsiteY4" fmla="*/ 1028700 h 1822450"/>
                <a:gd name="connsiteX5" fmla="*/ 323850 w 590550"/>
                <a:gd name="connsiteY5" fmla="*/ 304800 h 182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0550" h="1822450">
                  <a:moveTo>
                    <a:pt x="368300" y="234950"/>
                  </a:moveTo>
                  <a:lnTo>
                    <a:pt x="590550" y="0"/>
                  </a:lnTo>
                  <a:lnTo>
                    <a:pt x="590550" y="1822450"/>
                  </a:lnTo>
                  <a:lnTo>
                    <a:pt x="196850" y="1689100"/>
                  </a:lnTo>
                  <a:lnTo>
                    <a:pt x="0" y="1028700"/>
                  </a:lnTo>
                  <a:lnTo>
                    <a:pt x="323850" y="304800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>
              <a:off x="1365250" y="5111751"/>
              <a:ext cx="153119" cy="972158"/>
            </a:xfrm>
            <a:custGeom>
              <a:avLst/>
              <a:gdLst>
                <a:gd name="connsiteX0" fmla="*/ 0 w 117475"/>
                <a:gd name="connsiteY0" fmla="*/ 73025 h 930275"/>
                <a:gd name="connsiteX1" fmla="*/ 98425 w 117475"/>
                <a:gd name="connsiteY1" fmla="*/ 0 h 930275"/>
                <a:gd name="connsiteX2" fmla="*/ 117475 w 117475"/>
                <a:gd name="connsiteY2" fmla="*/ 930275 h 930275"/>
                <a:gd name="connsiteX3" fmla="*/ 15875 w 117475"/>
                <a:gd name="connsiteY3" fmla="*/ 822325 h 930275"/>
                <a:gd name="connsiteX4" fmla="*/ 0 w 117475"/>
                <a:gd name="connsiteY4" fmla="*/ 73025 h 930275"/>
                <a:gd name="connsiteX0" fmla="*/ 0 w 117475"/>
                <a:gd name="connsiteY0" fmla="*/ 73025 h 930275"/>
                <a:gd name="connsiteX1" fmla="*/ 98425 w 117475"/>
                <a:gd name="connsiteY1" fmla="*/ 0 h 930275"/>
                <a:gd name="connsiteX2" fmla="*/ 117475 w 117475"/>
                <a:gd name="connsiteY2" fmla="*/ 930275 h 930275"/>
                <a:gd name="connsiteX3" fmla="*/ 23006 w 117475"/>
                <a:gd name="connsiteY3" fmla="*/ 852649 h 930275"/>
                <a:gd name="connsiteX4" fmla="*/ 0 w 117475"/>
                <a:gd name="connsiteY4" fmla="*/ 73025 h 930275"/>
                <a:gd name="connsiteX0" fmla="*/ 0 w 153119"/>
                <a:gd name="connsiteY0" fmla="*/ 73025 h 972158"/>
                <a:gd name="connsiteX1" fmla="*/ 98425 w 153119"/>
                <a:gd name="connsiteY1" fmla="*/ 0 h 972158"/>
                <a:gd name="connsiteX2" fmla="*/ 153119 w 153119"/>
                <a:gd name="connsiteY2" fmla="*/ 972158 h 972158"/>
                <a:gd name="connsiteX3" fmla="*/ 23006 w 153119"/>
                <a:gd name="connsiteY3" fmla="*/ 852649 h 972158"/>
                <a:gd name="connsiteX4" fmla="*/ 0 w 153119"/>
                <a:gd name="connsiteY4" fmla="*/ 73025 h 97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119" h="972158">
                  <a:moveTo>
                    <a:pt x="0" y="73025"/>
                  </a:moveTo>
                  <a:lnTo>
                    <a:pt x="98425" y="0"/>
                  </a:lnTo>
                  <a:lnTo>
                    <a:pt x="153119" y="972158"/>
                  </a:lnTo>
                  <a:lnTo>
                    <a:pt x="23006" y="852649"/>
                  </a:lnTo>
                  <a:lnTo>
                    <a:pt x="0" y="73025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415925" y="4352925"/>
              <a:ext cx="733425" cy="688975"/>
            </a:xfrm>
            <a:custGeom>
              <a:avLst/>
              <a:gdLst>
                <a:gd name="connsiteX0" fmla="*/ 0 w 733425"/>
                <a:gd name="connsiteY0" fmla="*/ 187325 h 688975"/>
                <a:gd name="connsiteX1" fmla="*/ 184150 w 733425"/>
                <a:gd name="connsiteY1" fmla="*/ 0 h 688975"/>
                <a:gd name="connsiteX2" fmla="*/ 644525 w 733425"/>
                <a:gd name="connsiteY2" fmla="*/ 257175 h 688975"/>
                <a:gd name="connsiteX3" fmla="*/ 733425 w 733425"/>
                <a:gd name="connsiteY3" fmla="*/ 342900 h 688975"/>
                <a:gd name="connsiteX4" fmla="*/ 368300 w 733425"/>
                <a:gd name="connsiteY4" fmla="*/ 688975 h 688975"/>
                <a:gd name="connsiteX5" fmla="*/ 0 w 733425"/>
                <a:gd name="connsiteY5" fmla="*/ 187325 h 68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425" h="688975">
                  <a:moveTo>
                    <a:pt x="0" y="187325"/>
                  </a:moveTo>
                  <a:lnTo>
                    <a:pt x="184150" y="0"/>
                  </a:lnTo>
                  <a:lnTo>
                    <a:pt x="644525" y="257175"/>
                  </a:lnTo>
                  <a:lnTo>
                    <a:pt x="733425" y="342900"/>
                  </a:lnTo>
                  <a:lnTo>
                    <a:pt x="368300" y="688975"/>
                  </a:lnTo>
                  <a:lnTo>
                    <a:pt x="0" y="187325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34290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</a:t>
                </a:r>
                <a:r>
                  <a:rPr lang="he-IL" b="1" dirty="0" smtClean="0">
                    <a:ea typeface="Calibri"/>
                  </a:rPr>
                  <a:t>אתחל:</a:t>
                </a:r>
                <a:r>
                  <a:rPr lang="he-IL" dirty="0" smtClean="0">
                    <a:ea typeface="Calibri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</a:rPr>
                      <m:t>←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0</m:t>
                    </m:r>
                  </m:oMath>
                </a14:m>
                <a:r>
                  <a:rPr lang="he-IL" dirty="0">
                    <a:ea typeface="Calibri"/>
                  </a:rPr>
                  <a:t>, </a:t>
                </a:r>
                <a:r>
                  <a:rPr lang="he-IL" dirty="0" smtClean="0">
                    <a:ea typeface="Calibri"/>
                    <a:cs typeface="Arial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←∞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  לכל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≠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𝑠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.</a:t>
                </a: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הכנס את כל צמתי הגרף לתור עדיפויות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𝑄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המסודר לפי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.</a:t>
                </a: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  <a:cs typeface="Arial"/>
                  </a:rPr>
                  <a:t> </a:t>
                </a:r>
                <a:r>
                  <a:rPr lang="he-IL" b="1" dirty="0" smtClean="0">
                    <a:ea typeface="Calibri"/>
                    <a:cs typeface="Arial"/>
                  </a:rPr>
                  <a:t>כל עוד </a:t>
                </a:r>
                <a:r>
                  <a:rPr lang="he-IL" dirty="0" smtClean="0">
                    <a:ea typeface="Calibri"/>
                    <a:cs typeface="Arial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𝑄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≠∅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)</a:t>
                </a:r>
              </a:p>
              <a:p>
                <a:pPr lvl="1" indent="0">
                  <a:lnSpc>
                    <a:spcPct val="135000"/>
                  </a:lnSpc>
                  <a:buNone/>
                </a:pPr>
                <a:r>
                  <a:rPr lang="he-IL" sz="1800" dirty="0" smtClean="0">
                    <a:ea typeface="Calibri"/>
                    <a:cs typeface="Arial"/>
                  </a:rPr>
                  <a:t> </a:t>
                </a:r>
                <a:r>
                  <a:rPr lang="en-US" sz="1800" dirty="0" smtClean="0">
                    <a:ea typeface="Calibri"/>
                    <a:cs typeface="Arial"/>
                  </a:rPr>
                  <a:t>3.1</a:t>
                </a:r>
                <a:r>
                  <a:rPr lang="he-IL" sz="1800" dirty="0" smtClean="0">
                    <a:ea typeface="Calibri"/>
                    <a:cs typeface="Arial"/>
                  </a:rPr>
                  <a:t>.  הוצא את הצומת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𝑢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𝑄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בעל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𝑢</m:t>
                        </m:r>
                      </m:e>
                    </m:d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מינימלי.</a:t>
                </a:r>
              </a:p>
              <a:p>
                <a:pPr lvl="1" indent="0">
                  <a:lnSpc>
                    <a:spcPct val="135000"/>
                  </a:lnSpc>
                  <a:buNone/>
                </a:pPr>
                <a:r>
                  <a:rPr lang="he-IL" sz="1800" dirty="0" smtClean="0">
                    <a:ea typeface="Calibri"/>
                    <a:cs typeface="Arial"/>
                  </a:rPr>
                  <a:t> </a:t>
                </a:r>
                <a:r>
                  <a:rPr lang="en-US" sz="1800" dirty="0" smtClean="0">
                    <a:ea typeface="Calibri"/>
                    <a:cs typeface="Arial"/>
                  </a:rPr>
                  <a:t>3.2</a:t>
                </a:r>
                <a:r>
                  <a:rPr lang="he-IL" sz="1800" dirty="0" smtClean="0">
                    <a:ea typeface="Calibri"/>
                    <a:cs typeface="Arial"/>
                  </a:rPr>
                  <a:t>.  לכל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𝑢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𝐸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בצע צעד רלקסציה: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←</m:t>
                    </m:r>
                    <m:func>
                      <m:func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  <a:ea typeface="Calibri"/>
                            <a:cs typeface="Arial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  <m:t>+</m:t>
                            </m:r>
                            <m: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𝑢</m:t>
                                </m:r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,</m:t>
                                </m:r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.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0" lvl="1" indent="0">
                  <a:lnSpc>
                    <a:spcPct val="135000"/>
                  </a:lnSpc>
                  <a:buNone/>
                </a:pPr>
                <a:endParaRPr lang="en-US" sz="18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</a:t>
            </a:r>
            <a:r>
              <a:rPr lang="en-US" dirty="0" smtClean="0"/>
              <a:t>Dijkstra</a:t>
            </a:r>
            <a:endParaRPr lang="he-IL" dirty="0"/>
          </a:p>
        </p:txBody>
      </p:sp>
      <p:grpSp>
        <p:nvGrpSpPr>
          <p:cNvPr id="5" name="Group 71"/>
          <p:cNvGrpSpPr/>
          <p:nvPr/>
        </p:nvGrpSpPr>
        <p:grpSpPr>
          <a:xfrm>
            <a:off x="413948" y="3573016"/>
            <a:ext cx="3690000" cy="2694073"/>
            <a:chOff x="413948" y="3356992"/>
            <a:chExt cx="3690000" cy="2694073"/>
          </a:xfrm>
        </p:grpSpPr>
        <p:cxnSp>
          <p:nvCxnSpPr>
            <p:cNvPr id="6" name="Straight Connector 5"/>
            <p:cNvCxnSpPr>
              <a:stCxn id="15" idx="7"/>
              <a:endCxn id="18" idx="3"/>
            </p:cNvCxnSpPr>
            <p:nvPr/>
          </p:nvCxnSpPr>
          <p:spPr>
            <a:xfrm rot="5400000" flipH="1" flipV="1">
              <a:off x="79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5" idx="5"/>
              <a:endCxn id="16" idx="1"/>
            </p:cNvCxnSpPr>
            <p:nvPr/>
          </p:nvCxnSpPr>
          <p:spPr>
            <a:xfrm rot="16200000" flipH="1">
              <a:off x="798047" y="490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6" idx="0"/>
              <a:endCxn id="17" idx="4"/>
            </p:cNvCxnSpPr>
            <p:nvPr/>
          </p:nvCxnSpPr>
          <p:spPr>
            <a:xfrm rot="5400000" flipH="1" flipV="1">
              <a:off x="1403948" y="528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7" idx="6"/>
              <a:endCxn id="20" idx="2"/>
            </p:cNvCxnSpPr>
            <p:nvPr/>
          </p:nvCxnSpPr>
          <p:spPr>
            <a:xfrm>
              <a:off x="1943948" y="474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8" idx="5"/>
              <a:endCxn id="20" idx="1"/>
            </p:cNvCxnSpPr>
            <p:nvPr/>
          </p:nvCxnSpPr>
          <p:spPr>
            <a:xfrm rot="16200000" flipH="1">
              <a:off x="187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0" idx="0"/>
              <a:endCxn id="21" idx="4"/>
            </p:cNvCxnSpPr>
            <p:nvPr/>
          </p:nvCxnSpPr>
          <p:spPr>
            <a:xfrm rot="5400000" flipH="1" flipV="1">
              <a:off x="2483948" y="420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8" idx="6"/>
              <a:endCxn id="21" idx="2"/>
            </p:cNvCxnSpPr>
            <p:nvPr/>
          </p:nvCxnSpPr>
          <p:spPr>
            <a:xfrm>
              <a:off x="1943948" y="366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6" idx="6"/>
              <a:endCxn id="19" idx="2"/>
            </p:cNvCxnSpPr>
            <p:nvPr/>
          </p:nvCxnSpPr>
          <p:spPr>
            <a:xfrm>
              <a:off x="194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9" idx="6"/>
              <a:endCxn id="22" idx="2"/>
            </p:cNvCxnSpPr>
            <p:nvPr/>
          </p:nvCxnSpPr>
          <p:spPr>
            <a:xfrm>
              <a:off x="302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41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s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49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49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49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57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57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57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65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28246" y="50996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64062" y="394757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64062" y="523617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09214" y="335699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11</a:t>
              </a:r>
              <a:endParaRPr lang="en-US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77234" y="391854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12</a:t>
              </a:r>
              <a:endParaRPr 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23728" y="444408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07804" y="400506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87724" y="548122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15</a:t>
              </a:r>
              <a:endParaRPr lang="en-US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96872" y="549574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cxnSp>
        <p:nvCxnSpPr>
          <p:cNvPr id="32" name="Straight Connector 31"/>
          <p:cNvCxnSpPr>
            <a:stCxn id="16" idx="0"/>
            <a:endCxn id="17" idx="4"/>
          </p:cNvCxnSpPr>
          <p:nvPr/>
        </p:nvCxnSpPr>
        <p:spPr>
          <a:xfrm rot="5400000" flipH="1" flipV="1">
            <a:off x="1403948" y="5502089"/>
            <a:ext cx="6300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TextBox 34"/>
              <p:cNvSpPr txBox="1"/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000099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TextBox 35"/>
              <p:cNvSpPr txBox="1"/>
              <p:nvPr/>
            </p:nvSpPr>
            <p:spPr>
              <a:xfrm>
                <a:off x="1564815" y="3370095"/>
                <a:ext cx="333745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815" y="3370095"/>
                <a:ext cx="333745" cy="30777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TextBox 36"/>
              <p:cNvSpPr txBox="1"/>
              <p:nvPr/>
            </p:nvSpPr>
            <p:spPr>
              <a:xfrm>
                <a:off x="2595739" y="3370095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18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739" y="3370095"/>
                <a:ext cx="433132" cy="30777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" name="TextBox 37"/>
              <p:cNvSpPr txBox="1"/>
              <p:nvPr/>
            </p:nvSpPr>
            <p:spPr>
              <a:xfrm>
                <a:off x="1550960" y="6258162"/>
                <a:ext cx="333745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960" y="6258162"/>
                <a:ext cx="333745" cy="30777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TextBox 38"/>
              <p:cNvSpPr txBox="1"/>
              <p:nvPr/>
            </p:nvSpPr>
            <p:spPr>
              <a:xfrm>
                <a:off x="2577916" y="6258162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24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916" y="6258162"/>
                <a:ext cx="433132" cy="307777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TextBox 39"/>
              <p:cNvSpPr txBox="1"/>
              <p:nvPr/>
            </p:nvSpPr>
            <p:spPr>
              <a:xfrm>
                <a:off x="3685626" y="6258162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626" y="6258162"/>
                <a:ext cx="386644" cy="307777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" name="TextBox 40"/>
              <p:cNvSpPr txBox="1"/>
              <p:nvPr/>
            </p:nvSpPr>
            <p:spPr>
              <a:xfrm>
                <a:off x="1138513" y="4806660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513" y="4806660"/>
                <a:ext cx="433132" cy="307777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2" name="TextBox 41"/>
              <p:cNvSpPr txBox="1"/>
              <p:nvPr/>
            </p:nvSpPr>
            <p:spPr>
              <a:xfrm>
                <a:off x="2968528" y="4806660"/>
                <a:ext cx="449161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solidFill>
                            <a:srgbClr val="008000"/>
                          </a:solidFill>
                          <a:latin typeface="Cambria Math"/>
                        </a:rPr>
                        <m:t>𝟏𝟓</m:t>
                      </m:r>
                    </m:oMath>
                  </m:oMathPara>
                </a14:m>
                <a:endParaRPr lang="he-IL" sz="1400" b="1" i="1" dirty="0">
                  <a:solidFill>
                    <a:srgbClr val="008000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528" y="4806660"/>
                <a:ext cx="449161" cy="307777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>
            <a:stCxn id="17" idx="6"/>
            <a:endCxn id="20" idx="2"/>
          </p:cNvCxnSpPr>
          <p:nvPr/>
        </p:nvCxnSpPr>
        <p:spPr>
          <a:xfrm>
            <a:off x="1943948" y="4962089"/>
            <a:ext cx="630000" cy="0"/>
          </a:xfrm>
          <a:prstGeom prst="line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8211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>
          <a:xfrm rot="2700000">
            <a:off x="587869" y="3825594"/>
            <a:ext cx="2277850" cy="2277850"/>
          </a:xfrm>
          <a:prstGeom prst="roundRect">
            <a:avLst>
              <a:gd name="adj" fmla="val 22626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34290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</a:t>
                </a:r>
                <a:r>
                  <a:rPr lang="he-IL" b="1" dirty="0" smtClean="0">
                    <a:ea typeface="Calibri"/>
                  </a:rPr>
                  <a:t>אתחל:</a:t>
                </a:r>
                <a:r>
                  <a:rPr lang="he-IL" dirty="0" smtClean="0">
                    <a:ea typeface="Calibri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</a:rPr>
                      <m:t>←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0</m:t>
                    </m:r>
                  </m:oMath>
                </a14:m>
                <a:r>
                  <a:rPr lang="he-IL" dirty="0">
                    <a:ea typeface="Calibri"/>
                  </a:rPr>
                  <a:t>, </a:t>
                </a:r>
                <a:r>
                  <a:rPr lang="he-IL" dirty="0" smtClean="0">
                    <a:ea typeface="Calibri"/>
                    <a:cs typeface="Arial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←∞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  לכל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≠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𝑠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.</a:t>
                </a: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הכנס את כל צמתי הגרף לתור עדיפויות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𝑄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המסודר לפי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.</a:t>
                </a: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  <a:cs typeface="Arial"/>
                  </a:rPr>
                  <a:t> </a:t>
                </a:r>
                <a:r>
                  <a:rPr lang="he-IL" b="1" dirty="0" smtClean="0">
                    <a:ea typeface="Calibri"/>
                    <a:cs typeface="Arial"/>
                  </a:rPr>
                  <a:t>כל עוד </a:t>
                </a:r>
                <a:r>
                  <a:rPr lang="he-IL" dirty="0" smtClean="0">
                    <a:ea typeface="Calibri"/>
                    <a:cs typeface="Arial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𝑄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≠∅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)</a:t>
                </a:r>
              </a:p>
              <a:p>
                <a:pPr lvl="1" indent="0">
                  <a:lnSpc>
                    <a:spcPct val="135000"/>
                  </a:lnSpc>
                  <a:buNone/>
                </a:pPr>
                <a:r>
                  <a:rPr lang="he-IL" sz="1800" dirty="0" smtClean="0">
                    <a:ea typeface="Calibri"/>
                    <a:cs typeface="Arial"/>
                  </a:rPr>
                  <a:t> </a:t>
                </a:r>
                <a:r>
                  <a:rPr lang="en-US" sz="1800" dirty="0" smtClean="0">
                    <a:ea typeface="Calibri"/>
                    <a:cs typeface="Arial"/>
                  </a:rPr>
                  <a:t>3.1</a:t>
                </a:r>
                <a:r>
                  <a:rPr lang="he-IL" sz="1800" dirty="0" smtClean="0">
                    <a:ea typeface="Calibri"/>
                    <a:cs typeface="Arial"/>
                  </a:rPr>
                  <a:t>.  הוצא את הצומת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𝑢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𝑄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בעל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𝑢</m:t>
                        </m:r>
                      </m:e>
                    </m:d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מינימלי.</a:t>
                </a:r>
              </a:p>
              <a:p>
                <a:pPr lvl="1" indent="0">
                  <a:lnSpc>
                    <a:spcPct val="135000"/>
                  </a:lnSpc>
                  <a:buNone/>
                </a:pPr>
                <a:r>
                  <a:rPr lang="he-IL" sz="1800" dirty="0" smtClean="0">
                    <a:ea typeface="Calibri"/>
                    <a:cs typeface="Arial"/>
                  </a:rPr>
                  <a:t> </a:t>
                </a:r>
                <a:r>
                  <a:rPr lang="en-US" sz="1800" dirty="0" smtClean="0">
                    <a:ea typeface="Calibri"/>
                    <a:cs typeface="Arial"/>
                  </a:rPr>
                  <a:t>3.2</a:t>
                </a:r>
                <a:r>
                  <a:rPr lang="he-IL" sz="1800" dirty="0" smtClean="0">
                    <a:ea typeface="Calibri"/>
                    <a:cs typeface="Arial"/>
                  </a:rPr>
                  <a:t>.  לכל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𝑢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𝐸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בצע צעד רלקסציה: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←</m:t>
                    </m:r>
                    <m:func>
                      <m:func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  <a:ea typeface="Calibri"/>
                            <a:cs typeface="Arial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  <m:t>+</m:t>
                            </m:r>
                            <m: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𝑢</m:t>
                                </m:r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,</m:t>
                                </m:r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.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0" lvl="1" indent="0">
                  <a:lnSpc>
                    <a:spcPct val="135000"/>
                  </a:lnSpc>
                  <a:buNone/>
                </a:pPr>
                <a:endParaRPr lang="en-US" sz="18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</a:t>
            </a:r>
            <a:r>
              <a:rPr lang="en-US" dirty="0" smtClean="0"/>
              <a:t>Dijkstra</a:t>
            </a:r>
            <a:endParaRPr lang="he-IL" dirty="0"/>
          </a:p>
        </p:txBody>
      </p:sp>
      <p:grpSp>
        <p:nvGrpSpPr>
          <p:cNvPr id="5" name="Group 71"/>
          <p:cNvGrpSpPr/>
          <p:nvPr/>
        </p:nvGrpSpPr>
        <p:grpSpPr>
          <a:xfrm>
            <a:off x="413948" y="3573016"/>
            <a:ext cx="3690000" cy="2694073"/>
            <a:chOff x="413948" y="3356992"/>
            <a:chExt cx="3690000" cy="2694073"/>
          </a:xfrm>
        </p:grpSpPr>
        <p:cxnSp>
          <p:nvCxnSpPr>
            <p:cNvPr id="6" name="Straight Connector 5"/>
            <p:cNvCxnSpPr>
              <a:stCxn id="15" idx="7"/>
              <a:endCxn id="18" idx="3"/>
            </p:cNvCxnSpPr>
            <p:nvPr/>
          </p:nvCxnSpPr>
          <p:spPr>
            <a:xfrm rot="5400000" flipH="1" flipV="1">
              <a:off x="79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5" idx="5"/>
              <a:endCxn id="16" idx="1"/>
            </p:cNvCxnSpPr>
            <p:nvPr/>
          </p:nvCxnSpPr>
          <p:spPr>
            <a:xfrm rot="16200000" flipH="1">
              <a:off x="798047" y="490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6" idx="0"/>
              <a:endCxn id="17" idx="4"/>
            </p:cNvCxnSpPr>
            <p:nvPr/>
          </p:nvCxnSpPr>
          <p:spPr>
            <a:xfrm rot="5400000" flipH="1" flipV="1">
              <a:off x="1403948" y="528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7" idx="6"/>
              <a:endCxn id="20" idx="2"/>
            </p:cNvCxnSpPr>
            <p:nvPr/>
          </p:nvCxnSpPr>
          <p:spPr>
            <a:xfrm>
              <a:off x="1943948" y="474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8" idx="5"/>
              <a:endCxn id="20" idx="1"/>
            </p:cNvCxnSpPr>
            <p:nvPr/>
          </p:nvCxnSpPr>
          <p:spPr>
            <a:xfrm rot="16200000" flipH="1">
              <a:off x="187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0" idx="0"/>
              <a:endCxn id="21" idx="4"/>
            </p:cNvCxnSpPr>
            <p:nvPr/>
          </p:nvCxnSpPr>
          <p:spPr>
            <a:xfrm rot="5400000" flipH="1" flipV="1">
              <a:off x="2483948" y="420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8" idx="6"/>
              <a:endCxn id="21" idx="2"/>
            </p:cNvCxnSpPr>
            <p:nvPr/>
          </p:nvCxnSpPr>
          <p:spPr>
            <a:xfrm>
              <a:off x="1943948" y="366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6" idx="6"/>
              <a:endCxn id="19" idx="2"/>
            </p:cNvCxnSpPr>
            <p:nvPr/>
          </p:nvCxnSpPr>
          <p:spPr>
            <a:xfrm>
              <a:off x="194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9" idx="6"/>
              <a:endCxn id="22" idx="2"/>
            </p:cNvCxnSpPr>
            <p:nvPr/>
          </p:nvCxnSpPr>
          <p:spPr>
            <a:xfrm>
              <a:off x="302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41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s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49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49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49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57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57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57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65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28246" y="50996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64062" y="394757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64062" y="523617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09214" y="335699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11</a:t>
              </a:r>
              <a:endParaRPr lang="en-US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77234" y="391854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12</a:t>
              </a:r>
              <a:endParaRPr 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23728" y="444408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07804" y="400506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87724" y="548122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15</a:t>
              </a:r>
              <a:endParaRPr lang="en-US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96872" y="549574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cxnSp>
        <p:nvCxnSpPr>
          <p:cNvPr id="32" name="Straight Connector 31"/>
          <p:cNvCxnSpPr>
            <a:stCxn id="16" idx="0"/>
            <a:endCxn id="17" idx="4"/>
          </p:cNvCxnSpPr>
          <p:nvPr/>
        </p:nvCxnSpPr>
        <p:spPr>
          <a:xfrm rot="5400000" flipH="1" flipV="1">
            <a:off x="1403948" y="5502089"/>
            <a:ext cx="6300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TextBox 34"/>
              <p:cNvSpPr txBox="1"/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000099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TextBox 35"/>
              <p:cNvSpPr txBox="1"/>
              <p:nvPr/>
            </p:nvSpPr>
            <p:spPr>
              <a:xfrm>
                <a:off x="1564815" y="3370095"/>
                <a:ext cx="333745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815" y="3370095"/>
                <a:ext cx="333745" cy="30777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TextBox 36"/>
              <p:cNvSpPr txBox="1"/>
              <p:nvPr/>
            </p:nvSpPr>
            <p:spPr>
              <a:xfrm>
                <a:off x="2595739" y="3370095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18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739" y="3370095"/>
                <a:ext cx="433132" cy="30777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" name="TextBox 37"/>
              <p:cNvSpPr txBox="1"/>
              <p:nvPr/>
            </p:nvSpPr>
            <p:spPr>
              <a:xfrm>
                <a:off x="1550960" y="6258162"/>
                <a:ext cx="333745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960" y="6258162"/>
                <a:ext cx="333745" cy="30777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TextBox 38"/>
              <p:cNvSpPr txBox="1"/>
              <p:nvPr/>
            </p:nvSpPr>
            <p:spPr>
              <a:xfrm>
                <a:off x="2577916" y="6258162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24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916" y="6258162"/>
                <a:ext cx="433132" cy="307777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TextBox 39"/>
              <p:cNvSpPr txBox="1"/>
              <p:nvPr/>
            </p:nvSpPr>
            <p:spPr>
              <a:xfrm>
                <a:off x="3685626" y="6258162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626" y="6258162"/>
                <a:ext cx="386644" cy="307777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" name="TextBox 40"/>
              <p:cNvSpPr txBox="1"/>
              <p:nvPr/>
            </p:nvSpPr>
            <p:spPr>
              <a:xfrm>
                <a:off x="1138513" y="4806660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513" y="4806660"/>
                <a:ext cx="433132" cy="307777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2" name="TextBox 41"/>
              <p:cNvSpPr txBox="1"/>
              <p:nvPr/>
            </p:nvSpPr>
            <p:spPr>
              <a:xfrm>
                <a:off x="2982383" y="4806660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383" y="4806660"/>
                <a:ext cx="433132" cy="307777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06477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>
          <a:xfrm rot="2700000">
            <a:off x="587869" y="3825594"/>
            <a:ext cx="2277850" cy="2277850"/>
          </a:xfrm>
          <a:prstGeom prst="roundRect">
            <a:avLst>
              <a:gd name="adj" fmla="val 22626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34290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</a:t>
                </a:r>
                <a:r>
                  <a:rPr lang="he-IL" b="1" dirty="0" smtClean="0">
                    <a:ea typeface="Calibri"/>
                  </a:rPr>
                  <a:t>אתחל:</a:t>
                </a:r>
                <a:r>
                  <a:rPr lang="he-IL" dirty="0" smtClean="0">
                    <a:ea typeface="Calibri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</a:rPr>
                      <m:t>←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0</m:t>
                    </m:r>
                  </m:oMath>
                </a14:m>
                <a:r>
                  <a:rPr lang="he-IL" dirty="0">
                    <a:ea typeface="Calibri"/>
                  </a:rPr>
                  <a:t>, </a:t>
                </a:r>
                <a:r>
                  <a:rPr lang="he-IL" dirty="0" smtClean="0">
                    <a:ea typeface="Calibri"/>
                    <a:cs typeface="Arial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←∞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  לכל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≠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𝑠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.</a:t>
                </a: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הכנס את כל צמתי הגרף לתור עדיפויות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𝑄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המסודר לפי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.</a:t>
                </a: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  <a:cs typeface="Arial"/>
                  </a:rPr>
                  <a:t> </a:t>
                </a:r>
                <a:r>
                  <a:rPr lang="he-IL" b="1" dirty="0" smtClean="0">
                    <a:ea typeface="Calibri"/>
                    <a:cs typeface="Arial"/>
                  </a:rPr>
                  <a:t>כל עוד </a:t>
                </a:r>
                <a:r>
                  <a:rPr lang="he-IL" dirty="0" smtClean="0">
                    <a:ea typeface="Calibri"/>
                    <a:cs typeface="Arial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𝑄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≠∅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)</a:t>
                </a:r>
              </a:p>
              <a:p>
                <a:pPr lvl="1" indent="0">
                  <a:lnSpc>
                    <a:spcPct val="135000"/>
                  </a:lnSpc>
                  <a:buNone/>
                </a:pPr>
                <a:r>
                  <a:rPr lang="he-IL" sz="1800" dirty="0" smtClean="0">
                    <a:ea typeface="Calibri"/>
                    <a:cs typeface="Arial"/>
                  </a:rPr>
                  <a:t> </a:t>
                </a:r>
                <a:r>
                  <a:rPr lang="en-US" sz="1800" dirty="0" smtClean="0">
                    <a:ea typeface="Calibri"/>
                    <a:cs typeface="Arial"/>
                  </a:rPr>
                  <a:t>3.1</a:t>
                </a:r>
                <a:r>
                  <a:rPr lang="he-IL" sz="1800" dirty="0" smtClean="0">
                    <a:ea typeface="Calibri"/>
                    <a:cs typeface="Arial"/>
                  </a:rPr>
                  <a:t>.  הוצא את הצומת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𝑢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𝑄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בעל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𝑢</m:t>
                        </m:r>
                      </m:e>
                    </m:d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מינימלי.</a:t>
                </a:r>
              </a:p>
              <a:p>
                <a:pPr lvl="1" indent="0">
                  <a:lnSpc>
                    <a:spcPct val="135000"/>
                  </a:lnSpc>
                  <a:buNone/>
                </a:pPr>
                <a:r>
                  <a:rPr lang="he-IL" sz="1800" dirty="0" smtClean="0">
                    <a:ea typeface="Calibri"/>
                    <a:cs typeface="Arial"/>
                  </a:rPr>
                  <a:t> </a:t>
                </a:r>
                <a:r>
                  <a:rPr lang="en-US" sz="1800" dirty="0" smtClean="0">
                    <a:ea typeface="Calibri"/>
                    <a:cs typeface="Arial"/>
                  </a:rPr>
                  <a:t>3.2</a:t>
                </a:r>
                <a:r>
                  <a:rPr lang="he-IL" sz="1800" dirty="0" smtClean="0">
                    <a:ea typeface="Calibri"/>
                    <a:cs typeface="Arial"/>
                  </a:rPr>
                  <a:t>.  לכל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𝑢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𝐸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בצע צעד רלקסציה: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←</m:t>
                    </m:r>
                    <m:func>
                      <m:func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  <a:ea typeface="Calibri"/>
                            <a:cs typeface="Arial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  <m:t>+</m:t>
                            </m:r>
                            <m: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𝑢</m:t>
                                </m:r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,</m:t>
                                </m:r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.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0" lvl="1" indent="0">
                  <a:lnSpc>
                    <a:spcPct val="135000"/>
                  </a:lnSpc>
                  <a:buNone/>
                </a:pPr>
                <a:endParaRPr lang="en-US" sz="18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</a:t>
            </a:r>
            <a:r>
              <a:rPr lang="en-US" dirty="0" smtClean="0"/>
              <a:t>Dijkstra</a:t>
            </a:r>
            <a:endParaRPr lang="he-IL" dirty="0"/>
          </a:p>
        </p:txBody>
      </p:sp>
      <p:grpSp>
        <p:nvGrpSpPr>
          <p:cNvPr id="5" name="Group 71"/>
          <p:cNvGrpSpPr/>
          <p:nvPr/>
        </p:nvGrpSpPr>
        <p:grpSpPr>
          <a:xfrm>
            <a:off x="413948" y="3573016"/>
            <a:ext cx="3690000" cy="2694073"/>
            <a:chOff x="413948" y="3356992"/>
            <a:chExt cx="3690000" cy="2694073"/>
          </a:xfrm>
        </p:grpSpPr>
        <p:cxnSp>
          <p:nvCxnSpPr>
            <p:cNvPr id="6" name="Straight Connector 5"/>
            <p:cNvCxnSpPr>
              <a:stCxn id="15" idx="7"/>
              <a:endCxn id="18" idx="3"/>
            </p:cNvCxnSpPr>
            <p:nvPr/>
          </p:nvCxnSpPr>
          <p:spPr>
            <a:xfrm rot="5400000" flipH="1" flipV="1">
              <a:off x="79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5" idx="5"/>
              <a:endCxn id="16" idx="1"/>
            </p:cNvCxnSpPr>
            <p:nvPr/>
          </p:nvCxnSpPr>
          <p:spPr>
            <a:xfrm rot="16200000" flipH="1">
              <a:off x="798047" y="490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6" idx="0"/>
              <a:endCxn id="17" idx="4"/>
            </p:cNvCxnSpPr>
            <p:nvPr/>
          </p:nvCxnSpPr>
          <p:spPr>
            <a:xfrm rot="5400000" flipH="1" flipV="1">
              <a:off x="1403948" y="528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7" idx="6"/>
              <a:endCxn id="20" idx="2"/>
            </p:cNvCxnSpPr>
            <p:nvPr/>
          </p:nvCxnSpPr>
          <p:spPr>
            <a:xfrm>
              <a:off x="1943948" y="474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8" idx="5"/>
              <a:endCxn id="20" idx="1"/>
            </p:cNvCxnSpPr>
            <p:nvPr/>
          </p:nvCxnSpPr>
          <p:spPr>
            <a:xfrm rot="16200000" flipH="1">
              <a:off x="187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0" idx="0"/>
              <a:endCxn id="21" idx="4"/>
            </p:cNvCxnSpPr>
            <p:nvPr/>
          </p:nvCxnSpPr>
          <p:spPr>
            <a:xfrm rot="5400000" flipH="1" flipV="1">
              <a:off x="2483948" y="420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8" idx="6"/>
              <a:endCxn id="21" idx="2"/>
            </p:cNvCxnSpPr>
            <p:nvPr/>
          </p:nvCxnSpPr>
          <p:spPr>
            <a:xfrm>
              <a:off x="1943948" y="366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6" idx="6"/>
              <a:endCxn id="19" idx="2"/>
            </p:cNvCxnSpPr>
            <p:nvPr/>
          </p:nvCxnSpPr>
          <p:spPr>
            <a:xfrm>
              <a:off x="194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9" idx="6"/>
              <a:endCxn id="22" idx="2"/>
            </p:cNvCxnSpPr>
            <p:nvPr/>
          </p:nvCxnSpPr>
          <p:spPr>
            <a:xfrm>
              <a:off x="302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41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s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49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49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49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57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57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57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65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28246" y="50996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64062" y="394757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64062" y="523617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09214" y="335699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11</a:t>
              </a:r>
              <a:endParaRPr lang="en-US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77234" y="391854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12</a:t>
              </a:r>
              <a:endParaRPr 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23728" y="444408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07804" y="400506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87724" y="548122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15</a:t>
              </a:r>
              <a:endParaRPr lang="en-US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96872" y="549574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cxnSp>
        <p:nvCxnSpPr>
          <p:cNvPr id="32" name="Straight Connector 31"/>
          <p:cNvCxnSpPr>
            <a:stCxn id="16" idx="0"/>
            <a:endCxn id="17" idx="4"/>
          </p:cNvCxnSpPr>
          <p:nvPr/>
        </p:nvCxnSpPr>
        <p:spPr>
          <a:xfrm rot="5400000" flipH="1" flipV="1">
            <a:off x="1403948" y="5502089"/>
            <a:ext cx="6300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TextBox 34"/>
              <p:cNvSpPr txBox="1"/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000099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TextBox 35"/>
              <p:cNvSpPr txBox="1"/>
              <p:nvPr/>
            </p:nvSpPr>
            <p:spPr>
              <a:xfrm>
                <a:off x="1564815" y="3370095"/>
                <a:ext cx="333745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815" y="3370095"/>
                <a:ext cx="333745" cy="30777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TextBox 36"/>
              <p:cNvSpPr txBox="1"/>
              <p:nvPr/>
            </p:nvSpPr>
            <p:spPr>
              <a:xfrm>
                <a:off x="2581884" y="3370095"/>
                <a:ext cx="449161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solidFill>
                            <a:srgbClr val="008000"/>
                          </a:solidFill>
                          <a:latin typeface="Cambria Math"/>
                        </a:rPr>
                        <m:t>𝟏𝟖</m:t>
                      </m:r>
                    </m:oMath>
                  </m:oMathPara>
                </a14:m>
                <a:endParaRPr lang="he-IL" sz="1400" b="1" i="1" dirty="0">
                  <a:solidFill>
                    <a:srgbClr val="008000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884" y="3370095"/>
                <a:ext cx="449161" cy="30777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" name="TextBox 37"/>
              <p:cNvSpPr txBox="1"/>
              <p:nvPr/>
            </p:nvSpPr>
            <p:spPr>
              <a:xfrm>
                <a:off x="1550960" y="6258162"/>
                <a:ext cx="333745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960" y="6258162"/>
                <a:ext cx="333745" cy="30777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TextBox 38"/>
              <p:cNvSpPr txBox="1"/>
              <p:nvPr/>
            </p:nvSpPr>
            <p:spPr>
              <a:xfrm>
                <a:off x="2577916" y="6258162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24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916" y="6258162"/>
                <a:ext cx="433132" cy="307777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TextBox 39"/>
              <p:cNvSpPr txBox="1"/>
              <p:nvPr/>
            </p:nvSpPr>
            <p:spPr>
              <a:xfrm>
                <a:off x="3685626" y="6258162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626" y="6258162"/>
                <a:ext cx="386644" cy="307777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" name="TextBox 40"/>
              <p:cNvSpPr txBox="1"/>
              <p:nvPr/>
            </p:nvSpPr>
            <p:spPr>
              <a:xfrm>
                <a:off x="1138513" y="4806660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513" y="4806660"/>
                <a:ext cx="433132" cy="307777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2" name="TextBox 41"/>
              <p:cNvSpPr txBox="1"/>
              <p:nvPr/>
            </p:nvSpPr>
            <p:spPr>
              <a:xfrm>
                <a:off x="2982383" y="4806660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383" y="4806660"/>
                <a:ext cx="433132" cy="307777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/>
          <p:cNvCxnSpPr>
            <a:stCxn id="20" idx="0"/>
            <a:endCxn id="21" idx="4"/>
          </p:cNvCxnSpPr>
          <p:nvPr/>
        </p:nvCxnSpPr>
        <p:spPr>
          <a:xfrm flipV="1">
            <a:off x="2798948" y="4107089"/>
            <a:ext cx="0" cy="630000"/>
          </a:xfrm>
          <a:prstGeom prst="line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9258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87869" y="3557931"/>
            <a:ext cx="2532079" cy="2540560"/>
            <a:chOff x="587869" y="3342478"/>
            <a:chExt cx="2532079" cy="2540560"/>
          </a:xfrm>
        </p:grpSpPr>
        <p:sp>
          <p:nvSpPr>
            <p:cNvPr id="50" name="Rounded Rectangle 49"/>
            <p:cNvSpPr/>
            <p:nvPr/>
          </p:nvSpPr>
          <p:spPr>
            <a:xfrm>
              <a:off x="1367644" y="3342478"/>
              <a:ext cx="1752304" cy="1737168"/>
            </a:xfrm>
            <a:prstGeom prst="roundRect">
              <a:avLst>
                <a:gd name="adj" fmla="val 22626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 rot="2700000">
              <a:off x="587869" y="3605188"/>
              <a:ext cx="2277850" cy="2277850"/>
            </a:xfrm>
            <a:prstGeom prst="roundRect">
              <a:avLst>
                <a:gd name="adj" fmla="val 22626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1714500" y="3348038"/>
              <a:ext cx="1400175" cy="1352550"/>
            </a:xfrm>
            <a:custGeom>
              <a:avLst/>
              <a:gdLst>
                <a:gd name="connsiteX0" fmla="*/ 0 w 1400175"/>
                <a:gd name="connsiteY0" fmla="*/ 0 h 1352550"/>
                <a:gd name="connsiteX1" fmla="*/ 685800 w 1400175"/>
                <a:gd name="connsiteY1" fmla="*/ 4762 h 1352550"/>
                <a:gd name="connsiteX2" fmla="*/ 1395413 w 1400175"/>
                <a:gd name="connsiteY2" fmla="*/ 1138237 h 1352550"/>
                <a:gd name="connsiteX3" fmla="*/ 1400175 w 1400175"/>
                <a:gd name="connsiteY3" fmla="*/ 1352550 h 1352550"/>
                <a:gd name="connsiteX4" fmla="*/ 619125 w 1400175"/>
                <a:gd name="connsiteY4" fmla="*/ 1214437 h 1352550"/>
                <a:gd name="connsiteX5" fmla="*/ 0 w 1400175"/>
                <a:gd name="connsiteY5" fmla="*/ 0 h 135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0175" h="1352550">
                  <a:moveTo>
                    <a:pt x="0" y="0"/>
                  </a:moveTo>
                  <a:lnTo>
                    <a:pt x="685800" y="4762"/>
                  </a:lnTo>
                  <a:lnTo>
                    <a:pt x="1395413" y="1138237"/>
                  </a:lnTo>
                  <a:lnTo>
                    <a:pt x="1400175" y="1352550"/>
                  </a:lnTo>
                  <a:lnTo>
                    <a:pt x="619125" y="1214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34290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</a:t>
                </a:r>
                <a:r>
                  <a:rPr lang="he-IL" b="1" dirty="0" smtClean="0">
                    <a:ea typeface="Calibri"/>
                  </a:rPr>
                  <a:t>אתחל:</a:t>
                </a:r>
                <a:r>
                  <a:rPr lang="he-IL" dirty="0" smtClean="0">
                    <a:ea typeface="Calibri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</a:rPr>
                      <m:t>←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0</m:t>
                    </m:r>
                  </m:oMath>
                </a14:m>
                <a:r>
                  <a:rPr lang="he-IL" dirty="0">
                    <a:ea typeface="Calibri"/>
                  </a:rPr>
                  <a:t>, </a:t>
                </a:r>
                <a:r>
                  <a:rPr lang="he-IL" dirty="0" smtClean="0">
                    <a:ea typeface="Calibri"/>
                    <a:cs typeface="Arial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←∞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  לכל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≠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𝑠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.</a:t>
                </a: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הכנס את כל צמתי הגרף לתור עדיפויות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𝑄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המסודר לפי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.</a:t>
                </a: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  <a:cs typeface="Arial"/>
                  </a:rPr>
                  <a:t> </a:t>
                </a:r>
                <a:r>
                  <a:rPr lang="he-IL" b="1" dirty="0" smtClean="0">
                    <a:ea typeface="Calibri"/>
                    <a:cs typeface="Arial"/>
                  </a:rPr>
                  <a:t>כל עוד </a:t>
                </a:r>
                <a:r>
                  <a:rPr lang="he-IL" dirty="0" smtClean="0">
                    <a:ea typeface="Calibri"/>
                    <a:cs typeface="Arial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𝑄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≠∅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)</a:t>
                </a:r>
              </a:p>
              <a:p>
                <a:pPr lvl="1" indent="0">
                  <a:lnSpc>
                    <a:spcPct val="135000"/>
                  </a:lnSpc>
                  <a:buNone/>
                </a:pPr>
                <a:r>
                  <a:rPr lang="he-IL" sz="1800" dirty="0" smtClean="0">
                    <a:ea typeface="Calibri"/>
                    <a:cs typeface="Arial"/>
                  </a:rPr>
                  <a:t> </a:t>
                </a:r>
                <a:r>
                  <a:rPr lang="en-US" sz="1800" dirty="0" smtClean="0">
                    <a:ea typeface="Calibri"/>
                    <a:cs typeface="Arial"/>
                  </a:rPr>
                  <a:t>3.1</a:t>
                </a:r>
                <a:r>
                  <a:rPr lang="he-IL" sz="1800" dirty="0" smtClean="0">
                    <a:ea typeface="Calibri"/>
                    <a:cs typeface="Arial"/>
                  </a:rPr>
                  <a:t>.  הוצא את הצומת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𝑢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𝑄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בעל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𝑢</m:t>
                        </m:r>
                      </m:e>
                    </m:d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מינימלי.</a:t>
                </a:r>
              </a:p>
              <a:p>
                <a:pPr lvl="1" indent="0">
                  <a:lnSpc>
                    <a:spcPct val="135000"/>
                  </a:lnSpc>
                  <a:buNone/>
                </a:pPr>
                <a:r>
                  <a:rPr lang="he-IL" sz="1800" dirty="0" smtClean="0">
                    <a:ea typeface="Calibri"/>
                    <a:cs typeface="Arial"/>
                  </a:rPr>
                  <a:t> </a:t>
                </a:r>
                <a:r>
                  <a:rPr lang="en-US" sz="1800" dirty="0" smtClean="0">
                    <a:ea typeface="Calibri"/>
                    <a:cs typeface="Arial"/>
                  </a:rPr>
                  <a:t>3.2</a:t>
                </a:r>
                <a:r>
                  <a:rPr lang="he-IL" sz="1800" dirty="0" smtClean="0">
                    <a:ea typeface="Calibri"/>
                    <a:cs typeface="Arial"/>
                  </a:rPr>
                  <a:t>.  לכל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𝑢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𝐸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בצע צעד רלקסציה: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←</m:t>
                    </m:r>
                    <m:func>
                      <m:func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  <a:ea typeface="Calibri"/>
                            <a:cs typeface="Arial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  <m:t>+</m:t>
                            </m:r>
                            <m: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𝑢</m:t>
                                </m:r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,</m:t>
                                </m:r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.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0" lvl="1" indent="0">
                  <a:lnSpc>
                    <a:spcPct val="135000"/>
                  </a:lnSpc>
                  <a:buNone/>
                </a:pPr>
                <a:endParaRPr lang="en-US" sz="18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</a:t>
            </a:r>
            <a:r>
              <a:rPr lang="en-US" dirty="0" smtClean="0"/>
              <a:t>Dijkstra</a:t>
            </a:r>
            <a:endParaRPr lang="he-IL" dirty="0"/>
          </a:p>
        </p:txBody>
      </p:sp>
      <p:grpSp>
        <p:nvGrpSpPr>
          <p:cNvPr id="5" name="Group 71"/>
          <p:cNvGrpSpPr/>
          <p:nvPr/>
        </p:nvGrpSpPr>
        <p:grpSpPr>
          <a:xfrm>
            <a:off x="413948" y="3573016"/>
            <a:ext cx="3690000" cy="2694073"/>
            <a:chOff x="413948" y="3356992"/>
            <a:chExt cx="3690000" cy="2694073"/>
          </a:xfrm>
        </p:grpSpPr>
        <p:cxnSp>
          <p:nvCxnSpPr>
            <p:cNvPr id="6" name="Straight Connector 5"/>
            <p:cNvCxnSpPr>
              <a:stCxn id="15" idx="7"/>
              <a:endCxn id="18" idx="3"/>
            </p:cNvCxnSpPr>
            <p:nvPr/>
          </p:nvCxnSpPr>
          <p:spPr>
            <a:xfrm rot="5400000" flipH="1" flipV="1">
              <a:off x="79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5" idx="5"/>
              <a:endCxn id="16" idx="1"/>
            </p:cNvCxnSpPr>
            <p:nvPr/>
          </p:nvCxnSpPr>
          <p:spPr>
            <a:xfrm rot="16200000" flipH="1">
              <a:off x="798047" y="490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6" idx="0"/>
              <a:endCxn id="17" idx="4"/>
            </p:cNvCxnSpPr>
            <p:nvPr/>
          </p:nvCxnSpPr>
          <p:spPr>
            <a:xfrm rot="5400000" flipH="1" flipV="1">
              <a:off x="1403948" y="528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7" idx="6"/>
              <a:endCxn id="20" idx="2"/>
            </p:cNvCxnSpPr>
            <p:nvPr/>
          </p:nvCxnSpPr>
          <p:spPr>
            <a:xfrm>
              <a:off x="1943948" y="474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8" idx="5"/>
              <a:endCxn id="20" idx="1"/>
            </p:cNvCxnSpPr>
            <p:nvPr/>
          </p:nvCxnSpPr>
          <p:spPr>
            <a:xfrm rot="16200000" flipH="1">
              <a:off x="187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0" idx="0"/>
              <a:endCxn id="21" idx="4"/>
            </p:cNvCxnSpPr>
            <p:nvPr/>
          </p:nvCxnSpPr>
          <p:spPr>
            <a:xfrm rot="5400000" flipH="1" flipV="1">
              <a:off x="2483948" y="420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8" idx="6"/>
              <a:endCxn id="21" idx="2"/>
            </p:cNvCxnSpPr>
            <p:nvPr/>
          </p:nvCxnSpPr>
          <p:spPr>
            <a:xfrm>
              <a:off x="1943948" y="366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6" idx="6"/>
              <a:endCxn id="19" idx="2"/>
            </p:cNvCxnSpPr>
            <p:nvPr/>
          </p:nvCxnSpPr>
          <p:spPr>
            <a:xfrm>
              <a:off x="194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9" idx="6"/>
              <a:endCxn id="22" idx="2"/>
            </p:cNvCxnSpPr>
            <p:nvPr/>
          </p:nvCxnSpPr>
          <p:spPr>
            <a:xfrm>
              <a:off x="302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41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s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49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49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49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57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57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57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65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28246" y="50996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64062" y="394757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64062" y="523617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09214" y="335699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11</a:t>
              </a:r>
              <a:endParaRPr lang="en-US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77234" y="391854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12</a:t>
              </a:r>
              <a:endParaRPr 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23728" y="444408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07804" y="400506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87724" y="548122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15</a:t>
              </a:r>
              <a:endParaRPr lang="en-US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96872" y="549574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cxnSp>
        <p:nvCxnSpPr>
          <p:cNvPr id="32" name="Straight Connector 31"/>
          <p:cNvCxnSpPr>
            <a:stCxn id="16" idx="0"/>
            <a:endCxn id="17" idx="4"/>
          </p:cNvCxnSpPr>
          <p:nvPr/>
        </p:nvCxnSpPr>
        <p:spPr>
          <a:xfrm rot="5400000" flipH="1" flipV="1">
            <a:off x="1403948" y="5502089"/>
            <a:ext cx="6300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TextBox 34"/>
              <p:cNvSpPr txBox="1"/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000099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TextBox 35"/>
              <p:cNvSpPr txBox="1"/>
              <p:nvPr/>
            </p:nvSpPr>
            <p:spPr>
              <a:xfrm>
                <a:off x="1564815" y="3370095"/>
                <a:ext cx="333745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815" y="3370095"/>
                <a:ext cx="333745" cy="30777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TextBox 36"/>
              <p:cNvSpPr txBox="1"/>
              <p:nvPr/>
            </p:nvSpPr>
            <p:spPr>
              <a:xfrm>
                <a:off x="2595739" y="3370095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18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739" y="3370095"/>
                <a:ext cx="433132" cy="30777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" name="TextBox 37"/>
              <p:cNvSpPr txBox="1"/>
              <p:nvPr/>
            </p:nvSpPr>
            <p:spPr>
              <a:xfrm>
                <a:off x="1550960" y="6258162"/>
                <a:ext cx="333745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960" y="6258162"/>
                <a:ext cx="333745" cy="30777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TextBox 38"/>
              <p:cNvSpPr txBox="1"/>
              <p:nvPr/>
            </p:nvSpPr>
            <p:spPr>
              <a:xfrm>
                <a:off x="2577916" y="6258162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24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916" y="6258162"/>
                <a:ext cx="433132" cy="307777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TextBox 39"/>
              <p:cNvSpPr txBox="1"/>
              <p:nvPr/>
            </p:nvSpPr>
            <p:spPr>
              <a:xfrm>
                <a:off x="3685626" y="6258162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626" y="6258162"/>
                <a:ext cx="386644" cy="307777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" name="TextBox 40"/>
              <p:cNvSpPr txBox="1"/>
              <p:nvPr/>
            </p:nvSpPr>
            <p:spPr>
              <a:xfrm>
                <a:off x="1138513" y="4806660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513" y="4806660"/>
                <a:ext cx="433132" cy="307777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2" name="TextBox 41"/>
              <p:cNvSpPr txBox="1"/>
              <p:nvPr/>
            </p:nvSpPr>
            <p:spPr>
              <a:xfrm>
                <a:off x="2982383" y="4806660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383" y="4806660"/>
                <a:ext cx="433132" cy="307777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89773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87869" y="3557931"/>
            <a:ext cx="2532079" cy="2540560"/>
            <a:chOff x="587869" y="3342478"/>
            <a:chExt cx="2532079" cy="2540560"/>
          </a:xfrm>
        </p:grpSpPr>
        <p:sp>
          <p:nvSpPr>
            <p:cNvPr id="50" name="Rounded Rectangle 49"/>
            <p:cNvSpPr/>
            <p:nvPr/>
          </p:nvSpPr>
          <p:spPr>
            <a:xfrm>
              <a:off x="1367644" y="3342478"/>
              <a:ext cx="1752304" cy="1737168"/>
            </a:xfrm>
            <a:prstGeom prst="roundRect">
              <a:avLst>
                <a:gd name="adj" fmla="val 22626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 rot="2700000">
              <a:off x="587869" y="3605188"/>
              <a:ext cx="2277850" cy="2277850"/>
            </a:xfrm>
            <a:prstGeom prst="roundRect">
              <a:avLst>
                <a:gd name="adj" fmla="val 22626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1714500" y="3348038"/>
              <a:ext cx="1400175" cy="1352550"/>
            </a:xfrm>
            <a:custGeom>
              <a:avLst/>
              <a:gdLst>
                <a:gd name="connsiteX0" fmla="*/ 0 w 1400175"/>
                <a:gd name="connsiteY0" fmla="*/ 0 h 1352550"/>
                <a:gd name="connsiteX1" fmla="*/ 685800 w 1400175"/>
                <a:gd name="connsiteY1" fmla="*/ 4762 h 1352550"/>
                <a:gd name="connsiteX2" fmla="*/ 1395413 w 1400175"/>
                <a:gd name="connsiteY2" fmla="*/ 1138237 h 1352550"/>
                <a:gd name="connsiteX3" fmla="*/ 1400175 w 1400175"/>
                <a:gd name="connsiteY3" fmla="*/ 1352550 h 1352550"/>
                <a:gd name="connsiteX4" fmla="*/ 619125 w 1400175"/>
                <a:gd name="connsiteY4" fmla="*/ 1214437 h 1352550"/>
                <a:gd name="connsiteX5" fmla="*/ 0 w 1400175"/>
                <a:gd name="connsiteY5" fmla="*/ 0 h 135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0175" h="1352550">
                  <a:moveTo>
                    <a:pt x="0" y="0"/>
                  </a:moveTo>
                  <a:lnTo>
                    <a:pt x="685800" y="4762"/>
                  </a:lnTo>
                  <a:lnTo>
                    <a:pt x="1395413" y="1138237"/>
                  </a:lnTo>
                  <a:lnTo>
                    <a:pt x="1400175" y="1352550"/>
                  </a:lnTo>
                  <a:lnTo>
                    <a:pt x="619125" y="1214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34290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</a:t>
                </a:r>
                <a:r>
                  <a:rPr lang="he-IL" b="1" dirty="0" smtClean="0">
                    <a:ea typeface="Calibri"/>
                  </a:rPr>
                  <a:t>אתחל:</a:t>
                </a:r>
                <a:r>
                  <a:rPr lang="he-IL" dirty="0" smtClean="0">
                    <a:ea typeface="Calibri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</a:rPr>
                      <m:t>←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0</m:t>
                    </m:r>
                  </m:oMath>
                </a14:m>
                <a:r>
                  <a:rPr lang="he-IL" dirty="0">
                    <a:ea typeface="Calibri"/>
                  </a:rPr>
                  <a:t>, </a:t>
                </a:r>
                <a:r>
                  <a:rPr lang="he-IL" dirty="0" smtClean="0">
                    <a:ea typeface="Calibri"/>
                    <a:cs typeface="Arial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←∞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  לכל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≠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𝑠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.</a:t>
                </a: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הכנס את כל צמתי הגרף לתור עדיפויות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𝑄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המסודר לפי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.</a:t>
                </a: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  <a:cs typeface="Arial"/>
                  </a:rPr>
                  <a:t> </a:t>
                </a:r>
                <a:r>
                  <a:rPr lang="he-IL" b="1" dirty="0" smtClean="0">
                    <a:ea typeface="Calibri"/>
                    <a:cs typeface="Arial"/>
                  </a:rPr>
                  <a:t>כל עוד </a:t>
                </a:r>
                <a:r>
                  <a:rPr lang="he-IL" dirty="0" smtClean="0">
                    <a:ea typeface="Calibri"/>
                    <a:cs typeface="Arial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𝑄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≠∅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)</a:t>
                </a:r>
              </a:p>
              <a:p>
                <a:pPr lvl="1" indent="0">
                  <a:lnSpc>
                    <a:spcPct val="135000"/>
                  </a:lnSpc>
                  <a:buNone/>
                </a:pPr>
                <a:r>
                  <a:rPr lang="he-IL" sz="1800" dirty="0" smtClean="0">
                    <a:ea typeface="Calibri"/>
                    <a:cs typeface="Arial"/>
                  </a:rPr>
                  <a:t> </a:t>
                </a:r>
                <a:r>
                  <a:rPr lang="en-US" sz="1800" dirty="0" smtClean="0">
                    <a:ea typeface="Calibri"/>
                    <a:cs typeface="Arial"/>
                  </a:rPr>
                  <a:t>3.1</a:t>
                </a:r>
                <a:r>
                  <a:rPr lang="he-IL" sz="1800" dirty="0" smtClean="0">
                    <a:ea typeface="Calibri"/>
                    <a:cs typeface="Arial"/>
                  </a:rPr>
                  <a:t>.  הוצא את הצומת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𝑢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𝑄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בעל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𝑢</m:t>
                        </m:r>
                      </m:e>
                    </m:d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מינימלי.</a:t>
                </a:r>
              </a:p>
              <a:p>
                <a:pPr lvl="1" indent="0">
                  <a:lnSpc>
                    <a:spcPct val="135000"/>
                  </a:lnSpc>
                  <a:buNone/>
                </a:pPr>
                <a:r>
                  <a:rPr lang="he-IL" sz="1800" dirty="0" smtClean="0">
                    <a:ea typeface="Calibri"/>
                    <a:cs typeface="Arial"/>
                  </a:rPr>
                  <a:t> </a:t>
                </a:r>
                <a:r>
                  <a:rPr lang="en-US" sz="1800" dirty="0" smtClean="0">
                    <a:ea typeface="Calibri"/>
                    <a:cs typeface="Arial"/>
                  </a:rPr>
                  <a:t>3.2</a:t>
                </a:r>
                <a:r>
                  <a:rPr lang="he-IL" sz="1800" dirty="0" smtClean="0">
                    <a:ea typeface="Calibri"/>
                    <a:cs typeface="Arial"/>
                  </a:rPr>
                  <a:t>.  לכל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𝑢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𝐸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בצע צעד רלקסציה: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←</m:t>
                    </m:r>
                    <m:func>
                      <m:func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  <a:ea typeface="Calibri"/>
                            <a:cs typeface="Arial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  <m:t>+</m:t>
                            </m:r>
                            <m: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𝑢</m:t>
                                </m:r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,</m:t>
                                </m:r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.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0" lvl="1" indent="0">
                  <a:lnSpc>
                    <a:spcPct val="135000"/>
                  </a:lnSpc>
                  <a:buNone/>
                </a:pPr>
                <a:endParaRPr lang="en-US" sz="18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</a:t>
            </a:r>
            <a:r>
              <a:rPr lang="en-US" dirty="0" smtClean="0"/>
              <a:t>Dijkstra</a:t>
            </a:r>
            <a:endParaRPr lang="he-IL" dirty="0"/>
          </a:p>
        </p:txBody>
      </p:sp>
      <p:grpSp>
        <p:nvGrpSpPr>
          <p:cNvPr id="5" name="Group 71"/>
          <p:cNvGrpSpPr/>
          <p:nvPr/>
        </p:nvGrpSpPr>
        <p:grpSpPr>
          <a:xfrm>
            <a:off x="413948" y="3573016"/>
            <a:ext cx="3690000" cy="2694073"/>
            <a:chOff x="413948" y="3356992"/>
            <a:chExt cx="3690000" cy="2694073"/>
          </a:xfrm>
        </p:grpSpPr>
        <p:cxnSp>
          <p:nvCxnSpPr>
            <p:cNvPr id="6" name="Straight Connector 5"/>
            <p:cNvCxnSpPr>
              <a:stCxn id="15" idx="7"/>
              <a:endCxn id="18" idx="3"/>
            </p:cNvCxnSpPr>
            <p:nvPr/>
          </p:nvCxnSpPr>
          <p:spPr>
            <a:xfrm rot="5400000" flipH="1" flipV="1">
              <a:off x="79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5" idx="5"/>
              <a:endCxn id="16" idx="1"/>
            </p:cNvCxnSpPr>
            <p:nvPr/>
          </p:nvCxnSpPr>
          <p:spPr>
            <a:xfrm rot="16200000" flipH="1">
              <a:off x="798047" y="490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6" idx="0"/>
              <a:endCxn id="17" idx="4"/>
            </p:cNvCxnSpPr>
            <p:nvPr/>
          </p:nvCxnSpPr>
          <p:spPr>
            <a:xfrm rot="5400000" flipH="1" flipV="1">
              <a:off x="1403948" y="528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7" idx="6"/>
              <a:endCxn id="20" idx="2"/>
            </p:cNvCxnSpPr>
            <p:nvPr/>
          </p:nvCxnSpPr>
          <p:spPr>
            <a:xfrm>
              <a:off x="1943948" y="474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8" idx="5"/>
              <a:endCxn id="20" idx="1"/>
            </p:cNvCxnSpPr>
            <p:nvPr/>
          </p:nvCxnSpPr>
          <p:spPr>
            <a:xfrm rot="16200000" flipH="1">
              <a:off x="187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0" idx="0"/>
              <a:endCxn id="21" idx="4"/>
            </p:cNvCxnSpPr>
            <p:nvPr/>
          </p:nvCxnSpPr>
          <p:spPr>
            <a:xfrm rot="5400000" flipH="1" flipV="1">
              <a:off x="2483948" y="420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8" idx="6"/>
              <a:endCxn id="21" idx="2"/>
            </p:cNvCxnSpPr>
            <p:nvPr/>
          </p:nvCxnSpPr>
          <p:spPr>
            <a:xfrm>
              <a:off x="1943948" y="366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6" idx="6"/>
              <a:endCxn id="19" idx="2"/>
            </p:cNvCxnSpPr>
            <p:nvPr/>
          </p:nvCxnSpPr>
          <p:spPr>
            <a:xfrm>
              <a:off x="194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9" idx="6"/>
              <a:endCxn id="22" idx="2"/>
            </p:cNvCxnSpPr>
            <p:nvPr/>
          </p:nvCxnSpPr>
          <p:spPr>
            <a:xfrm>
              <a:off x="302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41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s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49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49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49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57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57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57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65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28246" y="50996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64062" y="394757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64062" y="523617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09214" y="335699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11</a:t>
              </a:r>
              <a:endParaRPr lang="en-US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77234" y="391854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12</a:t>
              </a:r>
              <a:endParaRPr 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23728" y="444408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07804" y="400506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87724" y="548122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15</a:t>
              </a:r>
              <a:endParaRPr lang="en-US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96872" y="549574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cxnSp>
        <p:nvCxnSpPr>
          <p:cNvPr id="32" name="Straight Connector 31"/>
          <p:cNvCxnSpPr>
            <a:stCxn id="16" idx="0"/>
            <a:endCxn id="17" idx="4"/>
          </p:cNvCxnSpPr>
          <p:nvPr/>
        </p:nvCxnSpPr>
        <p:spPr>
          <a:xfrm rot="5400000" flipH="1" flipV="1">
            <a:off x="1403948" y="5502089"/>
            <a:ext cx="6300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TextBox 34"/>
              <p:cNvSpPr txBox="1"/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000099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TextBox 35"/>
              <p:cNvSpPr txBox="1"/>
              <p:nvPr/>
            </p:nvSpPr>
            <p:spPr>
              <a:xfrm>
                <a:off x="1564815" y="3370095"/>
                <a:ext cx="333745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815" y="3370095"/>
                <a:ext cx="333745" cy="30777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TextBox 36"/>
              <p:cNvSpPr txBox="1"/>
              <p:nvPr/>
            </p:nvSpPr>
            <p:spPr>
              <a:xfrm>
                <a:off x="2595739" y="3370095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18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739" y="3370095"/>
                <a:ext cx="433132" cy="30777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" name="TextBox 37"/>
              <p:cNvSpPr txBox="1"/>
              <p:nvPr/>
            </p:nvSpPr>
            <p:spPr>
              <a:xfrm>
                <a:off x="1550960" y="6258162"/>
                <a:ext cx="333745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960" y="6258162"/>
                <a:ext cx="333745" cy="30777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TextBox 38"/>
              <p:cNvSpPr txBox="1"/>
              <p:nvPr/>
            </p:nvSpPr>
            <p:spPr>
              <a:xfrm>
                <a:off x="2577916" y="6258162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24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916" y="6258162"/>
                <a:ext cx="433132" cy="307777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TextBox 39"/>
              <p:cNvSpPr txBox="1"/>
              <p:nvPr/>
            </p:nvSpPr>
            <p:spPr>
              <a:xfrm>
                <a:off x="3685626" y="6258162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626" y="6258162"/>
                <a:ext cx="386644" cy="307777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" name="TextBox 40"/>
              <p:cNvSpPr txBox="1"/>
              <p:nvPr/>
            </p:nvSpPr>
            <p:spPr>
              <a:xfrm>
                <a:off x="1138513" y="4806660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513" y="4806660"/>
                <a:ext cx="433132" cy="307777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2" name="TextBox 41"/>
              <p:cNvSpPr txBox="1"/>
              <p:nvPr/>
            </p:nvSpPr>
            <p:spPr>
              <a:xfrm>
                <a:off x="2982383" y="4806660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383" y="4806660"/>
                <a:ext cx="433132" cy="307777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6479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587869" y="3557072"/>
            <a:ext cx="2551571" cy="2816827"/>
            <a:chOff x="587869" y="3342477"/>
            <a:chExt cx="2551571" cy="2816827"/>
          </a:xfrm>
        </p:grpSpPr>
        <p:sp>
          <p:nvSpPr>
            <p:cNvPr id="46" name="Rounded Rectangle 45"/>
            <p:cNvSpPr/>
            <p:nvPr/>
          </p:nvSpPr>
          <p:spPr>
            <a:xfrm>
              <a:off x="1367644" y="3342477"/>
              <a:ext cx="1771796" cy="2797065"/>
            </a:xfrm>
            <a:prstGeom prst="roundRect">
              <a:avLst>
                <a:gd name="adj" fmla="val 22626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 rot="2700000">
              <a:off x="587869" y="3605188"/>
              <a:ext cx="2277850" cy="2277850"/>
            </a:xfrm>
            <a:prstGeom prst="roundRect">
              <a:avLst>
                <a:gd name="adj" fmla="val 22626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1413452" y="3348038"/>
              <a:ext cx="1718368" cy="2811266"/>
            </a:xfrm>
            <a:custGeom>
              <a:avLst/>
              <a:gdLst>
                <a:gd name="connsiteX0" fmla="*/ 0 w 1400175"/>
                <a:gd name="connsiteY0" fmla="*/ 0 h 1352550"/>
                <a:gd name="connsiteX1" fmla="*/ 685800 w 1400175"/>
                <a:gd name="connsiteY1" fmla="*/ 4762 h 1352550"/>
                <a:gd name="connsiteX2" fmla="*/ 1395413 w 1400175"/>
                <a:gd name="connsiteY2" fmla="*/ 1138237 h 1352550"/>
                <a:gd name="connsiteX3" fmla="*/ 1400175 w 1400175"/>
                <a:gd name="connsiteY3" fmla="*/ 1352550 h 1352550"/>
                <a:gd name="connsiteX4" fmla="*/ 619125 w 1400175"/>
                <a:gd name="connsiteY4" fmla="*/ 1214437 h 1352550"/>
                <a:gd name="connsiteX5" fmla="*/ 0 w 1400175"/>
                <a:gd name="connsiteY5" fmla="*/ 0 h 1352550"/>
                <a:gd name="connsiteX0" fmla="*/ 94828 w 1495003"/>
                <a:gd name="connsiteY0" fmla="*/ 0 h 2241202"/>
                <a:gd name="connsiteX1" fmla="*/ 780628 w 1495003"/>
                <a:gd name="connsiteY1" fmla="*/ 4762 h 2241202"/>
                <a:gd name="connsiteX2" fmla="*/ 1490241 w 1495003"/>
                <a:gd name="connsiteY2" fmla="*/ 1138237 h 2241202"/>
                <a:gd name="connsiteX3" fmla="*/ 1495003 w 1495003"/>
                <a:gd name="connsiteY3" fmla="*/ 1352550 h 2241202"/>
                <a:gd name="connsiteX4" fmla="*/ 0 w 1495003"/>
                <a:gd name="connsiteY4" fmla="*/ 2241202 h 2241202"/>
                <a:gd name="connsiteX5" fmla="*/ 94828 w 1495003"/>
                <a:gd name="connsiteY5" fmla="*/ 0 h 2241202"/>
                <a:gd name="connsiteX0" fmla="*/ 94828 w 1490241"/>
                <a:gd name="connsiteY0" fmla="*/ 0 h 2313210"/>
                <a:gd name="connsiteX1" fmla="*/ 780628 w 1490241"/>
                <a:gd name="connsiteY1" fmla="*/ 4762 h 2313210"/>
                <a:gd name="connsiteX2" fmla="*/ 1490241 w 1490241"/>
                <a:gd name="connsiteY2" fmla="*/ 1138237 h 2313210"/>
                <a:gd name="connsiteX3" fmla="*/ 1476164 w 1490241"/>
                <a:gd name="connsiteY3" fmla="*/ 2313210 h 2313210"/>
                <a:gd name="connsiteX4" fmla="*/ 0 w 1490241"/>
                <a:gd name="connsiteY4" fmla="*/ 2241202 h 2313210"/>
                <a:gd name="connsiteX5" fmla="*/ 94828 w 1490241"/>
                <a:gd name="connsiteY5" fmla="*/ 0 h 2313210"/>
                <a:gd name="connsiteX0" fmla="*/ 94828 w 1490241"/>
                <a:gd name="connsiteY0" fmla="*/ 0 h 2790443"/>
                <a:gd name="connsiteX1" fmla="*/ 780628 w 1490241"/>
                <a:gd name="connsiteY1" fmla="*/ 4762 h 2790443"/>
                <a:gd name="connsiteX2" fmla="*/ 1490241 w 1490241"/>
                <a:gd name="connsiteY2" fmla="*/ 1138237 h 2790443"/>
                <a:gd name="connsiteX3" fmla="*/ 1476164 w 1490241"/>
                <a:gd name="connsiteY3" fmla="*/ 2313210 h 2790443"/>
                <a:gd name="connsiteX4" fmla="*/ 0 w 1490241"/>
                <a:gd name="connsiteY4" fmla="*/ 2241202 h 2790443"/>
                <a:gd name="connsiteX5" fmla="*/ 94828 w 1490241"/>
                <a:gd name="connsiteY5" fmla="*/ 0 h 2790443"/>
                <a:gd name="connsiteX0" fmla="*/ 310852 w 1706265"/>
                <a:gd name="connsiteY0" fmla="*/ 0 h 2790443"/>
                <a:gd name="connsiteX1" fmla="*/ 996652 w 1706265"/>
                <a:gd name="connsiteY1" fmla="*/ 4762 h 2790443"/>
                <a:gd name="connsiteX2" fmla="*/ 1706265 w 1706265"/>
                <a:gd name="connsiteY2" fmla="*/ 1138237 h 2790443"/>
                <a:gd name="connsiteX3" fmla="*/ 1692188 w 1706265"/>
                <a:gd name="connsiteY3" fmla="*/ 2313210 h 2790443"/>
                <a:gd name="connsiteX4" fmla="*/ 0 w 1706265"/>
                <a:gd name="connsiteY4" fmla="*/ 2349214 h 2790443"/>
                <a:gd name="connsiteX5" fmla="*/ 310852 w 1706265"/>
                <a:gd name="connsiteY5" fmla="*/ 0 h 2790443"/>
                <a:gd name="connsiteX0" fmla="*/ 310852 w 1706265"/>
                <a:gd name="connsiteY0" fmla="*/ 0 h 2770378"/>
                <a:gd name="connsiteX1" fmla="*/ 996652 w 1706265"/>
                <a:gd name="connsiteY1" fmla="*/ 4762 h 2770378"/>
                <a:gd name="connsiteX2" fmla="*/ 1706265 w 1706265"/>
                <a:gd name="connsiteY2" fmla="*/ 1138237 h 2770378"/>
                <a:gd name="connsiteX3" fmla="*/ 1692188 w 1706265"/>
                <a:gd name="connsiteY3" fmla="*/ 2313210 h 2770378"/>
                <a:gd name="connsiteX4" fmla="*/ 790912 w 1706265"/>
                <a:gd name="connsiteY4" fmla="*/ 2526982 h 2770378"/>
                <a:gd name="connsiteX5" fmla="*/ 0 w 1706265"/>
                <a:gd name="connsiteY5" fmla="*/ 2349214 h 2770378"/>
                <a:gd name="connsiteX6" fmla="*/ 310852 w 1706265"/>
                <a:gd name="connsiteY6" fmla="*/ 0 h 2770378"/>
                <a:gd name="connsiteX0" fmla="*/ 310852 w 1706265"/>
                <a:gd name="connsiteY0" fmla="*/ 0 h 2770378"/>
                <a:gd name="connsiteX1" fmla="*/ 996652 w 1706265"/>
                <a:gd name="connsiteY1" fmla="*/ 4762 h 2770378"/>
                <a:gd name="connsiteX2" fmla="*/ 1706265 w 1706265"/>
                <a:gd name="connsiteY2" fmla="*/ 1138237 h 2770378"/>
                <a:gd name="connsiteX3" fmla="*/ 1692188 w 1706265"/>
                <a:gd name="connsiteY3" fmla="*/ 2313210 h 2770378"/>
                <a:gd name="connsiteX4" fmla="*/ 790912 w 1706265"/>
                <a:gd name="connsiteY4" fmla="*/ 2526982 h 2770378"/>
                <a:gd name="connsiteX5" fmla="*/ 0 w 1706265"/>
                <a:gd name="connsiteY5" fmla="*/ 2349214 h 2770378"/>
                <a:gd name="connsiteX6" fmla="*/ 310852 w 1706265"/>
                <a:gd name="connsiteY6" fmla="*/ 0 h 2770378"/>
                <a:gd name="connsiteX0" fmla="*/ 390862 w 1786275"/>
                <a:gd name="connsiteY0" fmla="*/ 0 h 2770378"/>
                <a:gd name="connsiteX1" fmla="*/ 1076662 w 1786275"/>
                <a:gd name="connsiteY1" fmla="*/ 4762 h 2770378"/>
                <a:gd name="connsiteX2" fmla="*/ 1786275 w 1786275"/>
                <a:gd name="connsiteY2" fmla="*/ 1138237 h 2770378"/>
                <a:gd name="connsiteX3" fmla="*/ 1772198 w 1786275"/>
                <a:gd name="connsiteY3" fmla="*/ 2313210 h 2770378"/>
                <a:gd name="connsiteX4" fmla="*/ 870922 w 1786275"/>
                <a:gd name="connsiteY4" fmla="*/ 2526982 h 2770378"/>
                <a:gd name="connsiteX5" fmla="*/ 80010 w 1786275"/>
                <a:gd name="connsiteY5" fmla="*/ 2349214 h 2770378"/>
                <a:gd name="connsiteX6" fmla="*/ 390862 w 1786275"/>
                <a:gd name="connsiteY6" fmla="*/ 0 h 2770378"/>
                <a:gd name="connsiteX0" fmla="*/ 210842 w 1606255"/>
                <a:gd name="connsiteY0" fmla="*/ 0 h 2556985"/>
                <a:gd name="connsiteX1" fmla="*/ 896642 w 1606255"/>
                <a:gd name="connsiteY1" fmla="*/ 4762 h 2556985"/>
                <a:gd name="connsiteX2" fmla="*/ 1606255 w 1606255"/>
                <a:gd name="connsiteY2" fmla="*/ 1138237 h 2556985"/>
                <a:gd name="connsiteX3" fmla="*/ 1592178 w 1606255"/>
                <a:gd name="connsiteY3" fmla="*/ 2313210 h 2556985"/>
                <a:gd name="connsiteX4" fmla="*/ 690902 w 1606255"/>
                <a:gd name="connsiteY4" fmla="*/ 2526982 h 2556985"/>
                <a:gd name="connsiteX5" fmla="*/ 80010 w 1606255"/>
                <a:gd name="connsiteY5" fmla="*/ 2133190 h 2556985"/>
                <a:gd name="connsiteX6" fmla="*/ 210842 w 1606255"/>
                <a:gd name="connsiteY6" fmla="*/ 0 h 2556985"/>
                <a:gd name="connsiteX0" fmla="*/ 166109 w 1561522"/>
                <a:gd name="connsiteY0" fmla="*/ 0 h 2811266"/>
                <a:gd name="connsiteX1" fmla="*/ 851909 w 1561522"/>
                <a:gd name="connsiteY1" fmla="*/ 4762 h 2811266"/>
                <a:gd name="connsiteX2" fmla="*/ 1561522 w 1561522"/>
                <a:gd name="connsiteY2" fmla="*/ 1138237 h 2811266"/>
                <a:gd name="connsiteX3" fmla="*/ 1547445 w 1561522"/>
                <a:gd name="connsiteY3" fmla="*/ 2313210 h 2811266"/>
                <a:gd name="connsiteX4" fmla="*/ 323309 w 1561522"/>
                <a:gd name="connsiteY4" fmla="*/ 2781263 h 2811266"/>
                <a:gd name="connsiteX5" fmla="*/ 35277 w 1561522"/>
                <a:gd name="connsiteY5" fmla="*/ 2133190 h 2811266"/>
                <a:gd name="connsiteX6" fmla="*/ 166109 w 1561522"/>
                <a:gd name="connsiteY6" fmla="*/ 0 h 2811266"/>
                <a:gd name="connsiteX0" fmla="*/ 301049 w 1696462"/>
                <a:gd name="connsiteY0" fmla="*/ 0 h 2811266"/>
                <a:gd name="connsiteX1" fmla="*/ 986849 w 1696462"/>
                <a:gd name="connsiteY1" fmla="*/ 4762 h 2811266"/>
                <a:gd name="connsiteX2" fmla="*/ 1696462 w 1696462"/>
                <a:gd name="connsiteY2" fmla="*/ 1138237 h 2811266"/>
                <a:gd name="connsiteX3" fmla="*/ 1682385 w 1696462"/>
                <a:gd name="connsiteY3" fmla="*/ 2313210 h 2811266"/>
                <a:gd name="connsiteX4" fmla="*/ 458249 w 1696462"/>
                <a:gd name="connsiteY4" fmla="*/ 2781263 h 2811266"/>
                <a:gd name="connsiteX5" fmla="*/ 26200 w 1696462"/>
                <a:gd name="connsiteY5" fmla="*/ 2133190 h 2811266"/>
                <a:gd name="connsiteX6" fmla="*/ 301049 w 1696462"/>
                <a:gd name="connsiteY6" fmla="*/ 0 h 281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6462" h="2811266">
                  <a:moveTo>
                    <a:pt x="301049" y="0"/>
                  </a:moveTo>
                  <a:lnTo>
                    <a:pt x="986849" y="4762"/>
                  </a:lnTo>
                  <a:lnTo>
                    <a:pt x="1696462" y="1138237"/>
                  </a:lnTo>
                  <a:lnTo>
                    <a:pt x="1682385" y="2313210"/>
                  </a:lnTo>
                  <a:cubicBezTo>
                    <a:pt x="1529826" y="2544668"/>
                    <a:pt x="734280" y="2811266"/>
                    <a:pt x="458249" y="2781263"/>
                  </a:cubicBezTo>
                  <a:cubicBezTo>
                    <a:pt x="182218" y="2751260"/>
                    <a:pt x="52400" y="2596734"/>
                    <a:pt x="26200" y="2133190"/>
                  </a:cubicBezTo>
                  <a:cubicBezTo>
                    <a:pt x="0" y="1669646"/>
                    <a:pt x="134940" y="390742"/>
                    <a:pt x="301049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34290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</a:t>
                </a:r>
                <a:r>
                  <a:rPr lang="he-IL" b="1" dirty="0" smtClean="0">
                    <a:ea typeface="Calibri"/>
                  </a:rPr>
                  <a:t>אתחל:</a:t>
                </a:r>
                <a:r>
                  <a:rPr lang="he-IL" dirty="0" smtClean="0">
                    <a:ea typeface="Calibri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</a:rPr>
                      <m:t>←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0</m:t>
                    </m:r>
                  </m:oMath>
                </a14:m>
                <a:r>
                  <a:rPr lang="he-IL" dirty="0">
                    <a:ea typeface="Calibri"/>
                  </a:rPr>
                  <a:t>, </a:t>
                </a:r>
                <a:r>
                  <a:rPr lang="he-IL" dirty="0" smtClean="0">
                    <a:ea typeface="Calibri"/>
                    <a:cs typeface="Arial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←∞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  לכל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≠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𝑠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.</a:t>
                </a: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הכנס את כל צמתי הגרף לתור עדיפויות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𝑄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המסודר לפי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.</a:t>
                </a: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  <a:cs typeface="Arial"/>
                  </a:rPr>
                  <a:t> </a:t>
                </a:r>
                <a:r>
                  <a:rPr lang="he-IL" b="1" dirty="0" smtClean="0">
                    <a:ea typeface="Calibri"/>
                    <a:cs typeface="Arial"/>
                  </a:rPr>
                  <a:t>כל עוד </a:t>
                </a:r>
                <a:r>
                  <a:rPr lang="he-IL" dirty="0" smtClean="0">
                    <a:ea typeface="Calibri"/>
                    <a:cs typeface="Arial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𝑄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≠∅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)</a:t>
                </a:r>
              </a:p>
              <a:p>
                <a:pPr lvl="1" indent="0">
                  <a:lnSpc>
                    <a:spcPct val="135000"/>
                  </a:lnSpc>
                  <a:buNone/>
                </a:pPr>
                <a:r>
                  <a:rPr lang="he-IL" sz="1800" dirty="0" smtClean="0">
                    <a:ea typeface="Calibri"/>
                    <a:cs typeface="Arial"/>
                  </a:rPr>
                  <a:t> </a:t>
                </a:r>
                <a:r>
                  <a:rPr lang="en-US" sz="1800" dirty="0" smtClean="0">
                    <a:ea typeface="Calibri"/>
                    <a:cs typeface="Arial"/>
                  </a:rPr>
                  <a:t>3.1</a:t>
                </a:r>
                <a:r>
                  <a:rPr lang="he-IL" sz="1800" dirty="0" smtClean="0">
                    <a:ea typeface="Calibri"/>
                    <a:cs typeface="Arial"/>
                  </a:rPr>
                  <a:t>.  הוצא את הצומת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𝑢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𝑄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בעל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𝑢</m:t>
                        </m:r>
                      </m:e>
                    </m:d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מינימלי.</a:t>
                </a:r>
              </a:p>
              <a:p>
                <a:pPr lvl="1" indent="0">
                  <a:lnSpc>
                    <a:spcPct val="135000"/>
                  </a:lnSpc>
                  <a:buNone/>
                </a:pPr>
                <a:r>
                  <a:rPr lang="he-IL" sz="1800" dirty="0" smtClean="0">
                    <a:ea typeface="Calibri"/>
                    <a:cs typeface="Arial"/>
                  </a:rPr>
                  <a:t> </a:t>
                </a:r>
                <a:r>
                  <a:rPr lang="en-US" sz="1800" dirty="0" smtClean="0">
                    <a:ea typeface="Calibri"/>
                    <a:cs typeface="Arial"/>
                  </a:rPr>
                  <a:t>3.2</a:t>
                </a:r>
                <a:r>
                  <a:rPr lang="he-IL" sz="1800" dirty="0" smtClean="0">
                    <a:ea typeface="Calibri"/>
                    <a:cs typeface="Arial"/>
                  </a:rPr>
                  <a:t>.  לכל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𝑢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𝐸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בצע צעד רלקסציה: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←</m:t>
                    </m:r>
                    <m:func>
                      <m:func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  <a:ea typeface="Calibri"/>
                            <a:cs typeface="Arial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  <m:t>+</m:t>
                            </m:r>
                            <m: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𝑢</m:t>
                                </m:r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,</m:t>
                                </m:r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.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0" lvl="1" indent="0">
                  <a:lnSpc>
                    <a:spcPct val="135000"/>
                  </a:lnSpc>
                  <a:buNone/>
                </a:pPr>
                <a:endParaRPr lang="en-US" sz="18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</a:t>
            </a:r>
            <a:r>
              <a:rPr lang="en-US" dirty="0" smtClean="0"/>
              <a:t>Dijkstra</a:t>
            </a:r>
            <a:endParaRPr lang="he-IL" dirty="0"/>
          </a:p>
        </p:txBody>
      </p:sp>
      <p:grpSp>
        <p:nvGrpSpPr>
          <p:cNvPr id="5" name="Group 71"/>
          <p:cNvGrpSpPr/>
          <p:nvPr/>
        </p:nvGrpSpPr>
        <p:grpSpPr>
          <a:xfrm>
            <a:off x="413948" y="3573016"/>
            <a:ext cx="3690000" cy="2694073"/>
            <a:chOff x="413948" y="3356992"/>
            <a:chExt cx="3690000" cy="2694073"/>
          </a:xfrm>
        </p:grpSpPr>
        <p:cxnSp>
          <p:nvCxnSpPr>
            <p:cNvPr id="6" name="Straight Connector 5"/>
            <p:cNvCxnSpPr>
              <a:stCxn id="15" idx="7"/>
              <a:endCxn id="18" idx="3"/>
            </p:cNvCxnSpPr>
            <p:nvPr/>
          </p:nvCxnSpPr>
          <p:spPr>
            <a:xfrm rot="5400000" flipH="1" flipV="1">
              <a:off x="79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5" idx="5"/>
              <a:endCxn id="16" idx="1"/>
            </p:cNvCxnSpPr>
            <p:nvPr/>
          </p:nvCxnSpPr>
          <p:spPr>
            <a:xfrm rot="16200000" flipH="1">
              <a:off x="798047" y="490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6" idx="0"/>
              <a:endCxn id="17" idx="4"/>
            </p:cNvCxnSpPr>
            <p:nvPr/>
          </p:nvCxnSpPr>
          <p:spPr>
            <a:xfrm rot="5400000" flipH="1" flipV="1">
              <a:off x="1403948" y="528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7" idx="6"/>
              <a:endCxn id="20" idx="2"/>
            </p:cNvCxnSpPr>
            <p:nvPr/>
          </p:nvCxnSpPr>
          <p:spPr>
            <a:xfrm>
              <a:off x="1943948" y="474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8" idx="5"/>
              <a:endCxn id="20" idx="1"/>
            </p:cNvCxnSpPr>
            <p:nvPr/>
          </p:nvCxnSpPr>
          <p:spPr>
            <a:xfrm rot="16200000" flipH="1">
              <a:off x="187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0" idx="0"/>
              <a:endCxn id="21" idx="4"/>
            </p:cNvCxnSpPr>
            <p:nvPr/>
          </p:nvCxnSpPr>
          <p:spPr>
            <a:xfrm rot="5400000" flipH="1" flipV="1">
              <a:off x="2483948" y="420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8" idx="6"/>
              <a:endCxn id="21" idx="2"/>
            </p:cNvCxnSpPr>
            <p:nvPr/>
          </p:nvCxnSpPr>
          <p:spPr>
            <a:xfrm>
              <a:off x="1943948" y="366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6" idx="6"/>
              <a:endCxn id="19" idx="2"/>
            </p:cNvCxnSpPr>
            <p:nvPr/>
          </p:nvCxnSpPr>
          <p:spPr>
            <a:xfrm>
              <a:off x="194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9" idx="6"/>
              <a:endCxn id="22" idx="2"/>
            </p:cNvCxnSpPr>
            <p:nvPr/>
          </p:nvCxnSpPr>
          <p:spPr>
            <a:xfrm>
              <a:off x="302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41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s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49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49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49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57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57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57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65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28246" y="50996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64062" y="394757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64062" y="523617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09214" y="335699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11</a:t>
              </a:r>
              <a:endParaRPr lang="en-US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77234" y="391854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12</a:t>
              </a:r>
              <a:endParaRPr 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23728" y="444408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07804" y="400506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87724" y="548122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15</a:t>
              </a:r>
              <a:endParaRPr lang="en-US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96872" y="549574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cxnSp>
        <p:nvCxnSpPr>
          <p:cNvPr id="32" name="Straight Connector 31"/>
          <p:cNvCxnSpPr>
            <a:stCxn id="16" idx="0"/>
            <a:endCxn id="17" idx="4"/>
          </p:cNvCxnSpPr>
          <p:nvPr/>
        </p:nvCxnSpPr>
        <p:spPr>
          <a:xfrm rot="5400000" flipH="1" flipV="1">
            <a:off x="1403948" y="5502089"/>
            <a:ext cx="6300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TextBox 34"/>
              <p:cNvSpPr txBox="1"/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000099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TextBox 35"/>
              <p:cNvSpPr txBox="1"/>
              <p:nvPr/>
            </p:nvSpPr>
            <p:spPr>
              <a:xfrm>
                <a:off x="1564815" y="3370095"/>
                <a:ext cx="333745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815" y="3370095"/>
                <a:ext cx="333745" cy="30777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TextBox 36"/>
              <p:cNvSpPr txBox="1"/>
              <p:nvPr/>
            </p:nvSpPr>
            <p:spPr>
              <a:xfrm>
                <a:off x="2595739" y="3370095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18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739" y="3370095"/>
                <a:ext cx="433132" cy="30777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" name="TextBox 37"/>
              <p:cNvSpPr txBox="1"/>
              <p:nvPr/>
            </p:nvSpPr>
            <p:spPr>
              <a:xfrm>
                <a:off x="1550960" y="6258162"/>
                <a:ext cx="333745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960" y="6258162"/>
                <a:ext cx="333745" cy="30777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TextBox 38"/>
              <p:cNvSpPr txBox="1"/>
              <p:nvPr/>
            </p:nvSpPr>
            <p:spPr>
              <a:xfrm>
                <a:off x="2577916" y="6258162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24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916" y="6258162"/>
                <a:ext cx="433132" cy="307777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TextBox 39"/>
              <p:cNvSpPr txBox="1"/>
              <p:nvPr/>
            </p:nvSpPr>
            <p:spPr>
              <a:xfrm>
                <a:off x="3685626" y="6258162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626" y="6258162"/>
                <a:ext cx="386644" cy="307777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" name="TextBox 40"/>
              <p:cNvSpPr txBox="1"/>
              <p:nvPr/>
            </p:nvSpPr>
            <p:spPr>
              <a:xfrm>
                <a:off x="1138513" y="4806660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513" y="4806660"/>
                <a:ext cx="433132" cy="307777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2" name="TextBox 41"/>
              <p:cNvSpPr txBox="1"/>
              <p:nvPr/>
            </p:nvSpPr>
            <p:spPr>
              <a:xfrm>
                <a:off x="2982383" y="4806660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383" y="4806660"/>
                <a:ext cx="433132" cy="307777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20886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587869" y="3557072"/>
            <a:ext cx="2551571" cy="2816827"/>
            <a:chOff x="587869" y="3342477"/>
            <a:chExt cx="2551571" cy="2816827"/>
          </a:xfrm>
        </p:grpSpPr>
        <p:sp>
          <p:nvSpPr>
            <p:cNvPr id="46" name="Rounded Rectangle 45"/>
            <p:cNvSpPr/>
            <p:nvPr/>
          </p:nvSpPr>
          <p:spPr>
            <a:xfrm>
              <a:off x="1367644" y="3342477"/>
              <a:ext cx="1771796" cy="2797065"/>
            </a:xfrm>
            <a:prstGeom prst="roundRect">
              <a:avLst>
                <a:gd name="adj" fmla="val 22626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 rot="2700000">
              <a:off x="587869" y="3605188"/>
              <a:ext cx="2277850" cy="2277850"/>
            </a:xfrm>
            <a:prstGeom prst="roundRect">
              <a:avLst>
                <a:gd name="adj" fmla="val 22626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1413452" y="3348038"/>
              <a:ext cx="1718368" cy="2811266"/>
            </a:xfrm>
            <a:custGeom>
              <a:avLst/>
              <a:gdLst>
                <a:gd name="connsiteX0" fmla="*/ 0 w 1400175"/>
                <a:gd name="connsiteY0" fmla="*/ 0 h 1352550"/>
                <a:gd name="connsiteX1" fmla="*/ 685800 w 1400175"/>
                <a:gd name="connsiteY1" fmla="*/ 4762 h 1352550"/>
                <a:gd name="connsiteX2" fmla="*/ 1395413 w 1400175"/>
                <a:gd name="connsiteY2" fmla="*/ 1138237 h 1352550"/>
                <a:gd name="connsiteX3" fmla="*/ 1400175 w 1400175"/>
                <a:gd name="connsiteY3" fmla="*/ 1352550 h 1352550"/>
                <a:gd name="connsiteX4" fmla="*/ 619125 w 1400175"/>
                <a:gd name="connsiteY4" fmla="*/ 1214437 h 1352550"/>
                <a:gd name="connsiteX5" fmla="*/ 0 w 1400175"/>
                <a:gd name="connsiteY5" fmla="*/ 0 h 1352550"/>
                <a:gd name="connsiteX0" fmla="*/ 94828 w 1495003"/>
                <a:gd name="connsiteY0" fmla="*/ 0 h 2241202"/>
                <a:gd name="connsiteX1" fmla="*/ 780628 w 1495003"/>
                <a:gd name="connsiteY1" fmla="*/ 4762 h 2241202"/>
                <a:gd name="connsiteX2" fmla="*/ 1490241 w 1495003"/>
                <a:gd name="connsiteY2" fmla="*/ 1138237 h 2241202"/>
                <a:gd name="connsiteX3" fmla="*/ 1495003 w 1495003"/>
                <a:gd name="connsiteY3" fmla="*/ 1352550 h 2241202"/>
                <a:gd name="connsiteX4" fmla="*/ 0 w 1495003"/>
                <a:gd name="connsiteY4" fmla="*/ 2241202 h 2241202"/>
                <a:gd name="connsiteX5" fmla="*/ 94828 w 1495003"/>
                <a:gd name="connsiteY5" fmla="*/ 0 h 2241202"/>
                <a:gd name="connsiteX0" fmla="*/ 94828 w 1490241"/>
                <a:gd name="connsiteY0" fmla="*/ 0 h 2313210"/>
                <a:gd name="connsiteX1" fmla="*/ 780628 w 1490241"/>
                <a:gd name="connsiteY1" fmla="*/ 4762 h 2313210"/>
                <a:gd name="connsiteX2" fmla="*/ 1490241 w 1490241"/>
                <a:gd name="connsiteY2" fmla="*/ 1138237 h 2313210"/>
                <a:gd name="connsiteX3" fmla="*/ 1476164 w 1490241"/>
                <a:gd name="connsiteY3" fmla="*/ 2313210 h 2313210"/>
                <a:gd name="connsiteX4" fmla="*/ 0 w 1490241"/>
                <a:gd name="connsiteY4" fmla="*/ 2241202 h 2313210"/>
                <a:gd name="connsiteX5" fmla="*/ 94828 w 1490241"/>
                <a:gd name="connsiteY5" fmla="*/ 0 h 2313210"/>
                <a:gd name="connsiteX0" fmla="*/ 94828 w 1490241"/>
                <a:gd name="connsiteY0" fmla="*/ 0 h 2790443"/>
                <a:gd name="connsiteX1" fmla="*/ 780628 w 1490241"/>
                <a:gd name="connsiteY1" fmla="*/ 4762 h 2790443"/>
                <a:gd name="connsiteX2" fmla="*/ 1490241 w 1490241"/>
                <a:gd name="connsiteY2" fmla="*/ 1138237 h 2790443"/>
                <a:gd name="connsiteX3" fmla="*/ 1476164 w 1490241"/>
                <a:gd name="connsiteY3" fmla="*/ 2313210 h 2790443"/>
                <a:gd name="connsiteX4" fmla="*/ 0 w 1490241"/>
                <a:gd name="connsiteY4" fmla="*/ 2241202 h 2790443"/>
                <a:gd name="connsiteX5" fmla="*/ 94828 w 1490241"/>
                <a:gd name="connsiteY5" fmla="*/ 0 h 2790443"/>
                <a:gd name="connsiteX0" fmla="*/ 310852 w 1706265"/>
                <a:gd name="connsiteY0" fmla="*/ 0 h 2790443"/>
                <a:gd name="connsiteX1" fmla="*/ 996652 w 1706265"/>
                <a:gd name="connsiteY1" fmla="*/ 4762 h 2790443"/>
                <a:gd name="connsiteX2" fmla="*/ 1706265 w 1706265"/>
                <a:gd name="connsiteY2" fmla="*/ 1138237 h 2790443"/>
                <a:gd name="connsiteX3" fmla="*/ 1692188 w 1706265"/>
                <a:gd name="connsiteY3" fmla="*/ 2313210 h 2790443"/>
                <a:gd name="connsiteX4" fmla="*/ 0 w 1706265"/>
                <a:gd name="connsiteY4" fmla="*/ 2349214 h 2790443"/>
                <a:gd name="connsiteX5" fmla="*/ 310852 w 1706265"/>
                <a:gd name="connsiteY5" fmla="*/ 0 h 2790443"/>
                <a:gd name="connsiteX0" fmla="*/ 310852 w 1706265"/>
                <a:gd name="connsiteY0" fmla="*/ 0 h 2770378"/>
                <a:gd name="connsiteX1" fmla="*/ 996652 w 1706265"/>
                <a:gd name="connsiteY1" fmla="*/ 4762 h 2770378"/>
                <a:gd name="connsiteX2" fmla="*/ 1706265 w 1706265"/>
                <a:gd name="connsiteY2" fmla="*/ 1138237 h 2770378"/>
                <a:gd name="connsiteX3" fmla="*/ 1692188 w 1706265"/>
                <a:gd name="connsiteY3" fmla="*/ 2313210 h 2770378"/>
                <a:gd name="connsiteX4" fmla="*/ 790912 w 1706265"/>
                <a:gd name="connsiteY4" fmla="*/ 2526982 h 2770378"/>
                <a:gd name="connsiteX5" fmla="*/ 0 w 1706265"/>
                <a:gd name="connsiteY5" fmla="*/ 2349214 h 2770378"/>
                <a:gd name="connsiteX6" fmla="*/ 310852 w 1706265"/>
                <a:gd name="connsiteY6" fmla="*/ 0 h 2770378"/>
                <a:gd name="connsiteX0" fmla="*/ 310852 w 1706265"/>
                <a:gd name="connsiteY0" fmla="*/ 0 h 2770378"/>
                <a:gd name="connsiteX1" fmla="*/ 996652 w 1706265"/>
                <a:gd name="connsiteY1" fmla="*/ 4762 h 2770378"/>
                <a:gd name="connsiteX2" fmla="*/ 1706265 w 1706265"/>
                <a:gd name="connsiteY2" fmla="*/ 1138237 h 2770378"/>
                <a:gd name="connsiteX3" fmla="*/ 1692188 w 1706265"/>
                <a:gd name="connsiteY3" fmla="*/ 2313210 h 2770378"/>
                <a:gd name="connsiteX4" fmla="*/ 790912 w 1706265"/>
                <a:gd name="connsiteY4" fmla="*/ 2526982 h 2770378"/>
                <a:gd name="connsiteX5" fmla="*/ 0 w 1706265"/>
                <a:gd name="connsiteY5" fmla="*/ 2349214 h 2770378"/>
                <a:gd name="connsiteX6" fmla="*/ 310852 w 1706265"/>
                <a:gd name="connsiteY6" fmla="*/ 0 h 2770378"/>
                <a:gd name="connsiteX0" fmla="*/ 390862 w 1786275"/>
                <a:gd name="connsiteY0" fmla="*/ 0 h 2770378"/>
                <a:gd name="connsiteX1" fmla="*/ 1076662 w 1786275"/>
                <a:gd name="connsiteY1" fmla="*/ 4762 h 2770378"/>
                <a:gd name="connsiteX2" fmla="*/ 1786275 w 1786275"/>
                <a:gd name="connsiteY2" fmla="*/ 1138237 h 2770378"/>
                <a:gd name="connsiteX3" fmla="*/ 1772198 w 1786275"/>
                <a:gd name="connsiteY3" fmla="*/ 2313210 h 2770378"/>
                <a:gd name="connsiteX4" fmla="*/ 870922 w 1786275"/>
                <a:gd name="connsiteY4" fmla="*/ 2526982 h 2770378"/>
                <a:gd name="connsiteX5" fmla="*/ 80010 w 1786275"/>
                <a:gd name="connsiteY5" fmla="*/ 2349214 h 2770378"/>
                <a:gd name="connsiteX6" fmla="*/ 390862 w 1786275"/>
                <a:gd name="connsiteY6" fmla="*/ 0 h 2770378"/>
                <a:gd name="connsiteX0" fmla="*/ 210842 w 1606255"/>
                <a:gd name="connsiteY0" fmla="*/ 0 h 2556985"/>
                <a:gd name="connsiteX1" fmla="*/ 896642 w 1606255"/>
                <a:gd name="connsiteY1" fmla="*/ 4762 h 2556985"/>
                <a:gd name="connsiteX2" fmla="*/ 1606255 w 1606255"/>
                <a:gd name="connsiteY2" fmla="*/ 1138237 h 2556985"/>
                <a:gd name="connsiteX3" fmla="*/ 1592178 w 1606255"/>
                <a:gd name="connsiteY3" fmla="*/ 2313210 h 2556985"/>
                <a:gd name="connsiteX4" fmla="*/ 690902 w 1606255"/>
                <a:gd name="connsiteY4" fmla="*/ 2526982 h 2556985"/>
                <a:gd name="connsiteX5" fmla="*/ 80010 w 1606255"/>
                <a:gd name="connsiteY5" fmla="*/ 2133190 h 2556985"/>
                <a:gd name="connsiteX6" fmla="*/ 210842 w 1606255"/>
                <a:gd name="connsiteY6" fmla="*/ 0 h 2556985"/>
                <a:gd name="connsiteX0" fmla="*/ 166109 w 1561522"/>
                <a:gd name="connsiteY0" fmla="*/ 0 h 2811266"/>
                <a:gd name="connsiteX1" fmla="*/ 851909 w 1561522"/>
                <a:gd name="connsiteY1" fmla="*/ 4762 h 2811266"/>
                <a:gd name="connsiteX2" fmla="*/ 1561522 w 1561522"/>
                <a:gd name="connsiteY2" fmla="*/ 1138237 h 2811266"/>
                <a:gd name="connsiteX3" fmla="*/ 1547445 w 1561522"/>
                <a:gd name="connsiteY3" fmla="*/ 2313210 h 2811266"/>
                <a:gd name="connsiteX4" fmla="*/ 323309 w 1561522"/>
                <a:gd name="connsiteY4" fmla="*/ 2781263 h 2811266"/>
                <a:gd name="connsiteX5" fmla="*/ 35277 w 1561522"/>
                <a:gd name="connsiteY5" fmla="*/ 2133190 h 2811266"/>
                <a:gd name="connsiteX6" fmla="*/ 166109 w 1561522"/>
                <a:gd name="connsiteY6" fmla="*/ 0 h 2811266"/>
                <a:gd name="connsiteX0" fmla="*/ 301049 w 1696462"/>
                <a:gd name="connsiteY0" fmla="*/ 0 h 2811266"/>
                <a:gd name="connsiteX1" fmla="*/ 986849 w 1696462"/>
                <a:gd name="connsiteY1" fmla="*/ 4762 h 2811266"/>
                <a:gd name="connsiteX2" fmla="*/ 1696462 w 1696462"/>
                <a:gd name="connsiteY2" fmla="*/ 1138237 h 2811266"/>
                <a:gd name="connsiteX3" fmla="*/ 1682385 w 1696462"/>
                <a:gd name="connsiteY3" fmla="*/ 2313210 h 2811266"/>
                <a:gd name="connsiteX4" fmla="*/ 458249 w 1696462"/>
                <a:gd name="connsiteY4" fmla="*/ 2781263 h 2811266"/>
                <a:gd name="connsiteX5" fmla="*/ 26200 w 1696462"/>
                <a:gd name="connsiteY5" fmla="*/ 2133190 h 2811266"/>
                <a:gd name="connsiteX6" fmla="*/ 301049 w 1696462"/>
                <a:gd name="connsiteY6" fmla="*/ 0 h 281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6462" h="2811266">
                  <a:moveTo>
                    <a:pt x="301049" y="0"/>
                  </a:moveTo>
                  <a:lnTo>
                    <a:pt x="986849" y="4762"/>
                  </a:lnTo>
                  <a:lnTo>
                    <a:pt x="1696462" y="1138237"/>
                  </a:lnTo>
                  <a:lnTo>
                    <a:pt x="1682385" y="2313210"/>
                  </a:lnTo>
                  <a:cubicBezTo>
                    <a:pt x="1529826" y="2544668"/>
                    <a:pt x="734280" y="2811266"/>
                    <a:pt x="458249" y="2781263"/>
                  </a:cubicBezTo>
                  <a:cubicBezTo>
                    <a:pt x="182218" y="2751260"/>
                    <a:pt x="52400" y="2596734"/>
                    <a:pt x="26200" y="2133190"/>
                  </a:cubicBezTo>
                  <a:cubicBezTo>
                    <a:pt x="0" y="1669646"/>
                    <a:pt x="134940" y="390742"/>
                    <a:pt x="301049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34290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</a:t>
                </a:r>
                <a:r>
                  <a:rPr lang="he-IL" b="1" dirty="0" smtClean="0">
                    <a:ea typeface="Calibri"/>
                  </a:rPr>
                  <a:t>אתחל:</a:t>
                </a:r>
                <a:r>
                  <a:rPr lang="he-IL" dirty="0" smtClean="0">
                    <a:ea typeface="Calibri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</a:rPr>
                      <m:t>←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0</m:t>
                    </m:r>
                  </m:oMath>
                </a14:m>
                <a:r>
                  <a:rPr lang="he-IL" dirty="0">
                    <a:ea typeface="Calibri"/>
                  </a:rPr>
                  <a:t>, </a:t>
                </a:r>
                <a:r>
                  <a:rPr lang="he-IL" dirty="0" smtClean="0">
                    <a:ea typeface="Calibri"/>
                    <a:cs typeface="Arial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←∞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  לכל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≠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𝑠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.</a:t>
                </a: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הכנס את כל צמתי הגרף לתור עדיפויות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𝑄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המסודר לפי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.</a:t>
                </a: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  <a:cs typeface="Arial"/>
                  </a:rPr>
                  <a:t> </a:t>
                </a:r>
                <a:r>
                  <a:rPr lang="he-IL" b="1" dirty="0" smtClean="0">
                    <a:ea typeface="Calibri"/>
                    <a:cs typeface="Arial"/>
                  </a:rPr>
                  <a:t>כל עוד </a:t>
                </a:r>
                <a:r>
                  <a:rPr lang="he-IL" dirty="0" smtClean="0">
                    <a:ea typeface="Calibri"/>
                    <a:cs typeface="Arial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𝑄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≠∅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)</a:t>
                </a:r>
              </a:p>
              <a:p>
                <a:pPr lvl="1" indent="0">
                  <a:lnSpc>
                    <a:spcPct val="135000"/>
                  </a:lnSpc>
                  <a:buNone/>
                </a:pPr>
                <a:r>
                  <a:rPr lang="he-IL" sz="1800" dirty="0" smtClean="0">
                    <a:ea typeface="Calibri"/>
                    <a:cs typeface="Arial"/>
                  </a:rPr>
                  <a:t> </a:t>
                </a:r>
                <a:r>
                  <a:rPr lang="en-US" sz="1800" dirty="0" smtClean="0">
                    <a:ea typeface="Calibri"/>
                    <a:cs typeface="Arial"/>
                  </a:rPr>
                  <a:t>3.1</a:t>
                </a:r>
                <a:r>
                  <a:rPr lang="he-IL" sz="1800" dirty="0" smtClean="0">
                    <a:ea typeface="Calibri"/>
                    <a:cs typeface="Arial"/>
                  </a:rPr>
                  <a:t>.  הוצא את הצומת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𝑢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𝑄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בעל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𝑢</m:t>
                        </m:r>
                      </m:e>
                    </m:d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מינימלי.</a:t>
                </a:r>
              </a:p>
              <a:p>
                <a:pPr lvl="1" indent="0">
                  <a:lnSpc>
                    <a:spcPct val="135000"/>
                  </a:lnSpc>
                  <a:buNone/>
                </a:pPr>
                <a:r>
                  <a:rPr lang="he-IL" sz="1800" dirty="0" smtClean="0">
                    <a:ea typeface="Calibri"/>
                    <a:cs typeface="Arial"/>
                  </a:rPr>
                  <a:t> </a:t>
                </a:r>
                <a:r>
                  <a:rPr lang="en-US" sz="1800" dirty="0" smtClean="0">
                    <a:ea typeface="Calibri"/>
                    <a:cs typeface="Arial"/>
                  </a:rPr>
                  <a:t>3.2</a:t>
                </a:r>
                <a:r>
                  <a:rPr lang="he-IL" sz="1800" dirty="0" smtClean="0">
                    <a:ea typeface="Calibri"/>
                    <a:cs typeface="Arial"/>
                  </a:rPr>
                  <a:t>.  לכל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𝑢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𝐸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בצע צעד רלקסציה: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←</m:t>
                    </m:r>
                    <m:func>
                      <m:func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  <a:ea typeface="Calibri"/>
                            <a:cs typeface="Arial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  <m:t>+</m:t>
                            </m:r>
                            <m: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𝑢</m:t>
                                </m:r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,</m:t>
                                </m:r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.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0" lvl="1" indent="0">
                  <a:lnSpc>
                    <a:spcPct val="135000"/>
                  </a:lnSpc>
                  <a:buNone/>
                </a:pPr>
                <a:endParaRPr lang="en-US" sz="18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</a:t>
            </a:r>
            <a:r>
              <a:rPr lang="en-US" dirty="0" smtClean="0"/>
              <a:t>Dijkstra</a:t>
            </a:r>
            <a:endParaRPr lang="he-IL" dirty="0"/>
          </a:p>
        </p:txBody>
      </p:sp>
      <p:grpSp>
        <p:nvGrpSpPr>
          <p:cNvPr id="5" name="Group 71"/>
          <p:cNvGrpSpPr/>
          <p:nvPr/>
        </p:nvGrpSpPr>
        <p:grpSpPr>
          <a:xfrm>
            <a:off x="413948" y="3573016"/>
            <a:ext cx="3690000" cy="2694073"/>
            <a:chOff x="413948" y="3356992"/>
            <a:chExt cx="3690000" cy="2694073"/>
          </a:xfrm>
        </p:grpSpPr>
        <p:cxnSp>
          <p:nvCxnSpPr>
            <p:cNvPr id="6" name="Straight Connector 5"/>
            <p:cNvCxnSpPr>
              <a:stCxn id="15" idx="7"/>
              <a:endCxn id="18" idx="3"/>
            </p:cNvCxnSpPr>
            <p:nvPr/>
          </p:nvCxnSpPr>
          <p:spPr>
            <a:xfrm rot="5400000" flipH="1" flipV="1">
              <a:off x="79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5" idx="5"/>
              <a:endCxn id="16" idx="1"/>
            </p:cNvCxnSpPr>
            <p:nvPr/>
          </p:nvCxnSpPr>
          <p:spPr>
            <a:xfrm rot="16200000" flipH="1">
              <a:off x="798047" y="490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6" idx="0"/>
              <a:endCxn id="17" idx="4"/>
            </p:cNvCxnSpPr>
            <p:nvPr/>
          </p:nvCxnSpPr>
          <p:spPr>
            <a:xfrm rot="5400000" flipH="1" flipV="1">
              <a:off x="1403948" y="528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7" idx="6"/>
              <a:endCxn id="20" idx="2"/>
            </p:cNvCxnSpPr>
            <p:nvPr/>
          </p:nvCxnSpPr>
          <p:spPr>
            <a:xfrm>
              <a:off x="1943948" y="474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8" idx="5"/>
              <a:endCxn id="20" idx="1"/>
            </p:cNvCxnSpPr>
            <p:nvPr/>
          </p:nvCxnSpPr>
          <p:spPr>
            <a:xfrm rot="16200000" flipH="1">
              <a:off x="187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0" idx="0"/>
              <a:endCxn id="21" idx="4"/>
            </p:cNvCxnSpPr>
            <p:nvPr/>
          </p:nvCxnSpPr>
          <p:spPr>
            <a:xfrm rot="5400000" flipH="1" flipV="1">
              <a:off x="2483948" y="420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8" idx="6"/>
              <a:endCxn id="21" idx="2"/>
            </p:cNvCxnSpPr>
            <p:nvPr/>
          </p:nvCxnSpPr>
          <p:spPr>
            <a:xfrm>
              <a:off x="1943948" y="366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6" idx="6"/>
              <a:endCxn id="19" idx="2"/>
            </p:cNvCxnSpPr>
            <p:nvPr/>
          </p:nvCxnSpPr>
          <p:spPr>
            <a:xfrm>
              <a:off x="194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9" idx="6"/>
              <a:endCxn id="22" idx="2"/>
            </p:cNvCxnSpPr>
            <p:nvPr/>
          </p:nvCxnSpPr>
          <p:spPr>
            <a:xfrm>
              <a:off x="302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41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s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49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49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49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57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57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57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65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28246" y="50996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64062" y="394757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64062" y="523617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09214" y="335699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11</a:t>
              </a:r>
              <a:endParaRPr lang="en-US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77234" y="391854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12</a:t>
              </a:r>
              <a:endParaRPr 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23728" y="444408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07804" y="400506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87724" y="548122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15</a:t>
              </a:r>
              <a:endParaRPr lang="en-US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96872" y="549574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cxnSp>
        <p:nvCxnSpPr>
          <p:cNvPr id="32" name="Straight Connector 31"/>
          <p:cNvCxnSpPr>
            <a:stCxn id="16" idx="0"/>
            <a:endCxn id="17" idx="4"/>
          </p:cNvCxnSpPr>
          <p:nvPr/>
        </p:nvCxnSpPr>
        <p:spPr>
          <a:xfrm rot="5400000" flipH="1" flipV="1">
            <a:off x="1403948" y="5502089"/>
            <a:ext cx="6300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TextBox 34"/>
              <p:cNvSpPr txBox="1"/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000099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TextBox 35"/>
              <p:cNvSpPr txBox="1"/>
              <p:nvPr/>
            </p:nvSpPr>
            <p:spPr>
              <a:xfrm>
                <a:off x="1564815" y="3370095"/>
                <a:ext cx="333745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815" y="3370095"/>
                <a:ext cx="333745" cy="30777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TextBox 36"/>
              <p:cNvSpPr txBox="1"/>
              <p:nvPr/>
            </p:nvSpPr>
            <p:spPr>
              <a:xfrm>
                <a:off x="2595739" y="3370095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18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739" y="3370095"/>
                <a:ext cx="433132" cy="30777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" name="TextBox 37"/>
              <p:cNvSpPr txBox="1"/>
              <p:nvPr/>
            </p:nvSpPr>
            <p:spPr>
              <a:xfrm>
                <a:off x="1550960" y="6258162"/>
                <a:ext cx="333745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960" y="6258162"/>
                <a:ext cx="333745" cy="30777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TextBox 38"/>
              <p:cNvSpPr txBox="1"/>
              <p:nvPr/>
            </p:nvSpPr>
            <p:spPr>
              <a:xfrm>
                <a:off x="2577916" y="6258162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24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916" y="6258162"/>
                <a:ext cx="433132" cy="307777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TextBox 39"/>
              <p:cNvSpPr txBox="1"/>
              <p:nvPr/>
            </p:nvSpPr>
            <p:spPr>
              <a:xfrm>
                <a:off x="3644061" y="6258162"/>
                <a:ext cx="449161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𝟐𝟖</m:t>
                      </m:r>
                    </m:oMath>
                  </m:oMathPara>
                </a14:m>
                <a:endParaRPr lang="he-IL" sz="1400" b="1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061" y="6258162"/>
                <a:ext cx="449161" cy="307777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" name="TextBox 40"/>
              <p:cNvSpPr txBox="1"/>
              <p:nvPr/>
            </p:nvSpPr>
            <p:spPr>
              <a:xfrm>
                <a:off x="1138513" y="4806660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513" y="4806660"/>
                <a:ext cx="433132" cy="307777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2" name="TextBox 41"/>
              <p:cNvSpPr txBox="1"/>
              <p:nvPr/>
            </p:nvSpPr>
            <p:spPr>
              <a:xfrm>
                <a:off x="2982383" y="4806660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383" y="4806660"/>
                <a:ext cx="433132" cy="307777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>
            <a:stCxn id="19" idx="6"/>
            <a:endCxn id="22" idx="2"/>
          </p:cNvCxnSpPr>
          <p:nvPr/>
        </p:nvCxnSpPr>
        <p:spPr>
          <a:xfrm>
            <a:off x="3023948" y="6042089"/>
            <a:ext cx="630000" cy="0"/>
          </a:xfrm>
          <a:prstGeom prst="line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0572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87869" y="3554218"/>
            <a:ext cx="3648131" cy="2804961"/>
            <a:chOff x="587869" y="3342477"/>
            <a:chExt cx="3648131" cy="2804961"/>
          </a:xfrm>
        </p:grpSpPr>
        <p:sp>
          <p:nvSpPr>
            <p:cNvPr id="45" name="Rounded Rectangle 44"/>
            <p:cNvSpPr/>
            <p:nvPr/>
          </p:nvSpPr>
          <p:spPr>
            <a:xfrm>
              <a:off x="2435799" y="5514976"/>
              <a:ext cx="1800201" cy="626744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1367644" y="3342477"/>
              <a:ext cx="1771796" cy="2797065"/>
            </a:xfrm>
            <a:prstGeom prst="roundRect">
              <a:avLst>
                <a:gd name="adj" fmla="val 22626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 rot="2700000">
              <a:off x="587869" y="3605188"/>
              <a:ext cx="2277850" cy="2277850"/>
            </a:xfrm>
            <a:prstGeom prst="roundRect">
              <a:avLst>
                <a:gd name="adj" fmla="val 22626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1438442" y="3348037"/>
              <a:ext cx="1902220" cy="2799401"/>
            </a:xfrm>
            <a:custGeom>
              <a:avLst/>
              <a:gdLst>
                <a:gd name="connsiteX0" fmla="*/ 0 w 1400175"/>
                <a:gd name="connsiteY0" fmla="*/ 0 h 1352550"/>
                <a:gd name="connsiteX1" fmla="*/ 685800 w 1400175"/>
                <a:gd name="connsiteY1" fmla="*/ 4762 h 1352550"/>
                <a:gd name="connsiteX2" fmla="*/ 1395413 w 1400175"/>
                <a:gd name="connsiteY2" fmla="*/ 1138237 h 1352550"/>
                <a:gd name="connsiteX3" fmla="*/ 1400175 w 1400175"/>
                <a:gd name="connsiteY3" fmla="*/ 1352550 h 1352550"/>
                <a:gd name="connsiteX4" fmla="*/ 619125 w 1400175"/>
                <a:gd name="connsiteY4" fmla="*/ 1214437 h 1352550"/>
                <a:gd name="connsiteX5" fmla="*/ 0 w 1400175"/>
                <a:gd name="connsiteY5" fmla="*/ 0 h 1352550"/>
                <a:gd name="connsiteX0" fmla="*/ 94828 w 1495003"/>
                <a:gd name="connsiteY0" fmla="*/ 0 h 2241202"/>
                <a:gd name="connsiteX1" fmla="*/ 780628 w 1495003"/>
                <a:gd name="connsiteY1" fmla="*/ 4762 h 2241202"/>
                <a:gd name="connsiteX2" fmla="*/ 1490241 w 1495003"/>
                <a:gd name="connsiteY2" fmla="*/ 1138237 h 2241202"/>
                <a:gd name="connsiteX3" fmla="*/ 1495003 w 1495003"/>
                <a:gd name="connsiteY3" fmla="*/ 1352550 h 2241202"/>
                <a:gd name="connsiteX4" fmla="*/ 0 w 1495003"/>
                <a:gd name="connsiteY4" fmla="*/ 2241202 h 2241202"/>
                <a:gd name="connsiteX5" fmla="*/ 94828 w 1495003"/>
                <a:gd name="connsiteY5" fmla="*/ 0 h 2241202"/>
                <a:gd name="connsiteX0" fmla="*/ 94828 w 1490241"/>
                <a:gd name="connsiteY0" fmla="*/ 0 h 2313210"/>
                <a:gd name="connsiteX1" fmla="*/ 780628 w 1490241"/>
                <a:gd name="connsiteY1" fmla="*/ 4762 h 2313210"/>
                <a:gd name="connsiteX2" fmla="*/ 1490241 w 1490241"/>
                <a:gd name="connsiteY2" fmla="*/ 1138237 h 2313210"/>
                <a:gd name="connsiteX3" fmla="*/ 1476164 w 1490241"/>
                <a:gd name="connsiteY3" fmla="*/ 2313210 h 2313210"/>
                <a:gd name="connsiteX4" fmla="*/ 0 w 1490241"/>
                <a:gd name="connsiteY4" fmla="*/ 2241202 h 2313210"/>
                <a:gd name="connsiteX5" fmla="*/ 94828 w 1490241"/>
                <a:gd name="connsiteY5" fmla="*/ 0 h 2313210"/>
                <a:gd name="connsiteX0" fmla="*/ 94828 w 1490241"/>
                <a:gd name="connsiteY0" fmla="*/ 0 h 2790443"/>
                <a:gd name="connsiteX1" fmla="*/ 780628 w 1490241"/>
                <a:gd name="connsiteY1" fmla="*/ 4762 h 2790443"/>
                <a:gd name="connsiteX2" fmla="*/ 1490241 w 1490241"/>
                <a:gd name="connsiteY2" fmla="*/ 1138237 h 2790443"/>
                <a:gd name="connsiteX3" fmla="*/ 1476164 w 1490241"/>
                <a:gd name="connsiteY3" fmla="*/ 2313210 h 2790443"/>
                <a:gd name="connsiteX4" fmla="*/ 0 w 1490241"/>
                <a:gd name="connsiteY4" fmla="*/ 2241202 h 2790443"/>
                <a:gd name="connsiteX5" fmla="*/ 94828 w 1490241"/>
                <a:gd name="connsiteY5" fmla="*/ 0 h 2790443"/>
                <a:gd name="connsiteX0" fmla="*/ 310852 w 1706265"/>
                <a:gd name="connsiteY0" fmla="*/ 0 h 2790443"/>
                <a:gd name="connsiteX1" fmla="*/ 996652 w 1706265"/>
                <a:gd name="connsiteY1" fmla="*/ 4762 h 2790443"/>
                <a:gd name="connsiteX2" fmla="*/ 1706265 w 1706265"/>
                <a:gd name="connsiteY2" fmla="*/ 1138237 h 2790443"/>
                <a:gd name="connsiteX3" fmla="*/ 1692188 w 1706265"/>
                <a:gd name="connsiteY3" fmla="*/ 2313210 h 2790443"/>
                <a:gd name="connsiteX4" fmla="*/ 0 w 1706265"/>
                <a:gd name="connsiteY4" fmla="*/ 2349214 h 2790443"/>
                <a:gd name="connsiteX5" fmla="*/ 310852 w 1706265"/>
                <a:gd name="connsiteY5" fmla="*/ 0 h 2790443"/>
                <a:gd name="connsiteX0" fmla="*/ 310852 w 1706265"/>
                <a:gd name="connsiteY0" fmla="*/ 0 h 2770378"/>
                <a:gd name="connsiteX1" fmla="*/ 996652 w 1706265"/>
                <a:gd name="connsiteY1" fmla="*/ 4762 h 2770378"/>
                <a:gd name="connsiteX2" fmla="*/ 1706265 w 1706265"/>
                <a:gd name="connsiteY2" fmla="*/ 1138237 h 2770378"/>
                <a:gd name="connsiteX3" fmla="*/ 1692188 w 1706265"/>
                <a:gd name="connsiteY3" fmla="*/ 2313210 h 2770378"/>
                <a:gd name="connsiteX4" fmla="*/ 790912 w 1706265"/>
                <a:gd name="connsiteY4" fmla="*/ 2526982 h 2770378"/>
                <a:gd name="connsiteX5" fmla="*/ 0 w 1706265"/>
                <a:gd name="connsiteY5" fmla="*/ 2349214 h 2770378"/>
                <a:gd name="connsiteX6" fmla="*/ 310852 w 1706265"/>
                <a:gd name="connsiteY6" fmla="*/ 0 h 2770378"/>
                <a:gd name="connsiteX0" fmla="*/ 310852 w 1706265"/>
                <a:gd name="connsiteY0" fmla="*/ 0 h 2770378"/>
                <a:gd name="connsiteX1" fmla="*/ 996652 w 1706265"/>
                <a:gd name="connsiteY1" fmla="*/ 4762 h 2770378"/>
                <a:gd name="connsiteX2" fmla="*/ 1706265 w 1706265"/>
                <a:gd name="connsiteY2" fmla="*/ 1138237 h 2770378"/>
                <a:gd name="connsiteX3" fmla="*/ 1692188 w 1706265"/>
                <a:gd name="connsiteY3" fmla="*/ 2313210 h 2770378"/>
                <a:gd name="connsiteX4" fmla="*/ 790912 w 1706265"/>
                <a:gd name="connsiteY4" fmla="*/ 2526982 h 2770378"/>
                <a:gd name="connsiteX5" fmla="*/ 0 w 1706265"/>
                <a:gd name="connsiteY5" fmla="*/ 2349214 h 2770378"/>
                <a:gd name="connsiteX6" fmla="*/ 310852 w 1706265"/>
                <a:gd name="connsiteY6" fmla="*/ 0 h 2770378"/>
                <a:gd name="connsiteX0" fmla="*/ 390862 w 1786275"/>
                <a:gd name="connsiteY0" fmla="*/ 0 h 2770378"/>
                <a:gd name="connsiteX1" fmla="*/ 1076662 w 1786275"/>
                <a:gd name="connsiteY1" fmla="*/ 4762 h 2770378"/>
                <a:gd name="connsiteX2" fmla="*/ 1786275 w 1786275"/>
                <a:gd name="connsiteY2" fmla="*/ 1138237 h 2770378"/>
                <a:gd name="connsiteX3" fmla="*/ 1772198 w 1786275"/>
                <a:gd name="connsiteY3" fmla="*/ 2313210 h 2770378"/>
                <a:gd name="connsiteX4" fmla="*/ 870922 w 1786275"/>
                <a:gd name="connsiteY4" fmla="*/ 2526982 h 2770378"/>
                <a:gd name="connsiteX5" fmla="*/ 80010 w 1786275"/>
                <a:gd name="connsiteY5" fmla="*/ 2349214 h 2770378"/>
                <a:gd name="connsiteX6" fmla="*/ 390862 w 1786275"/>
                <a:gd name="connsiteY6" fmla="*/ 0 h 2770378"/>
                <a:gd name="connsiteX0" fmla="*/ 210842 w 1606255"/>
                <a:gd name="connsiteY0" fmla="*/ 0 h 2556985"/>
                <a:gd name="connsiteX1" fmla="*/ 896642 w 1606255"/>
                <a:gd name="connsiteY1" fmla="*/ 4762 h 2556985"/>
                <a:gd name="connsiteX2" fmla="*/ 1606255 w 1606255"/>
                <a:gd name="connsiteY2" fmla="*/ 1138237 h 2556985"/>
                <a:gd name="connsiteX3" fmla="*/ 1592178 w 1606255"/>
                <a:gd name="connsiteY3" fmla="*/ 2313210 h 2556985"/>
                <a:gd name="connsiteX4" fmla="*/ 690902 w 1606255"/>
                <a:gd name="connsiteY4" fmla="*/ 2526982 h 2556985"/>
                <a:gd name="connsiteX5" fmla="*/ 80010 w 1606255"/>
                <a:gd name="connsiteY5" fmla="*/ 2133190 h 2556985"/>
                <a:gd name="connsiteX6" fmla="*/ 210842 w 1606255"/>
                <a:gd name="connsiteY6" fmla="*/ 0 h 2556985"/>
                <a:gd name="connsiteX0" fmla="*/ 166109 w 1561522"/>
                <a:gd name="connsiteY0" fmla="*/ 0 h 2811266"/>
                <a:gd name="connsiteX1" fmla="*/ 851909 w 1561522"/>
                <a:gd name="connsiteY1" fmla="*/ 4762 h 2811266"/>
                <a:gd name="connsiteX2" fmla="*/ 1561522 w 1561522"/>
                <a:gd name="connsiteY2" fmla="*/ 1138237 h 2811266"/>
                <a:gd name="connsiteX3" fmla="*/ 1547445 w 1561522"/>
                <a:gd name="connsiteY3" fmla="*/ 2313210 h 2811266"/>
                <a:gd name="connsiteX4" fmla="*/ 323309 w 1561522"/>
                <a:gd name="connsiteY4" fmla="*/ 2781263 h 2811266"/>
                <a:gd name="connsiteX5" fmla="*/ 35277 w 1561522"/>
                <a:gd name="connsiteY5" fmla="*/ 2133190 h 2811266"/>
                <a:gd name="connsiteX6" fmla="*/ 166109 w 1561522"/>
                <a:gd name="connsiteY6" fmla="*/ 0 h 2811266"/>
                <a:gd name="connsiteX0" fmla="*/ 301049 w 1696462"/>
                <a:gd name="connsiteY0" fmla="*/ 0 h 2811266"/>
                <a:gd name="connsiteX1" fmla="*/ 986849 w 1696462"/>
                <a:gd name="connsiteY1" fmla="*/ 4762 h 2811266"/>
                <a:gd name="connsiteX2" fmla="*/ 1696462 w 1696462"/>
                <a:gd name="connsiteY2" fmla="*/ 1138237 h 2811266"/>
                <a:gd name="connsiteX3" fmla="*/ 1682385 w 1696462"/>
                <a:gd name="connsiteY3" fmla="*/ 2313210 h 2811266"/>
                <a:gd name="connsiteX4" fmla="*/ 458249 w 1696462"/>
                <a:gd name="connsiteY4" fmla="*/ 2781263 h 2811266"/>
                <a:gd name="connsiteX5" fmla="*/ 26200 w 1696462"/>
                <a:gd name="connsiteY5" fmla="*/ 2133190 h 2811266"/>
                <a:gd name="connsiteX6" fmla="*/ 301049 w 1696462"/>
                <a:gd name="connsiteY6" fmla="*/ 0 h 2811266"/>
                <a:gd name="connsiteX0" fmla="*/ 301049 w 1696482"/>
                <a:gd name="connsiteY0" fmla="*/ 0 h 2976716"/>
                <a:gd name="connsiteX1" fmla="*/ 986849 w 1696482"/>
                <a:gd name="connsiteY1" fmla="*/ 4762 h 2976716"/>
                <a:gd name="connsiteX2" fmla="*/ 1696462 w 1696482"/>
                <a:gd name="connsiteY2" fmla="*/ 1138237 h 2976716"/>
                <a:gd name="connsiteX3" fmla="*/ 1696482 w 1696482"/>
                <a:gd name="connsiteY3" fmla="*/ 2745258 h 2976716"/>
                <a:gd name="connsiteX4" fmla="*/ 458249 w 1696482"/>
                <a:gd name="connsiteY4" fmla="*/ 2781263 h 2976716"/>
                <a:gd name="connsiteX5" fmla="*/ 26200 w 1696482"/>
                <a:gd name="connsiteY5" fmla="*/ 2133190 h 2976716"/>
                <a:gd name="connsiteX6" fmla="*/ 301049 w 1696482"/>
                <a:gd name="connsiteY6" fmla="*/ 0 h 2976716"/>
                <a:gd name="connsiteX0" fmla="*/ 301049 w 1696482"/>
                <a:gd name="connsiteY0" fmla="*/ 0 h 2883274"/>
                <a:gd name="connsiteX1" fmla="*/ 986849 w 1696482"/>
                <a:gd name="connsiteY1" fmla="*/ 4762 h 2883274"/>
                <a:gd name="connsiteX2" fmla="*/ 1696462 w 1696482"/>
                <a:gd name="connsiteY2" fmla="*/ 1138237 h 2883274"/>
                <a:gd name="connsiteX3" fmla="*/ 1696482 w 1696482"/>
                <a:gd name="connsiteY3" fmla="*/ 2745258 h 2883274"/>
                <a:gd name="connsiteX4" fmla="*/ 458249 w 1696482"/>
                <a:gd name="connsiteY4" fmla="*/ 2781263 h 2883274"/>
                <a:gd name="connsiteX5" fmla="*/ 26200 w 1696482"/>
                <a:gd name="connsiteY5" fmla="*/ 2133190 h 2883274"/>
                <a:gd name="connsiteX6" fmla="*/ 301049 w 1696482"/>
                <a:gd name="connsiteY6" fmla="*/ 0 h 2883274"/>
                <a:gd name="connsiteX0" fmla="*/ 301049 w 1696482"/>
                <a:gd name="connsiteY0" fmla="*/ 0 h 2789587"/>
                <a:gd name="connsiteX1" fmla="*/ 986849 w 1696482"/>
                <a:gd name="connsiteY1" fmla="*/ 4762 h 2789587"/>
                <a:gd name="connsiteX2" fmla="*/ 1696462 w 1696482"/>
                <a:gd name="connsiteY2" fmla="*/ 1138237 h 2789587"/>
                <a:gd name="connsiteX3" fmla="*/ 1696482 w 1696482"/>
                <a:gd name="connsiteY3" fmla="*/ 2745258 h 2789587"/>
                <a:gd name="connsiteX4" fmla="*/ 458249 w 1696482"/>
                <a:gd name="connsiteY4" fmla="*/ 2781263 h 2789587"/>
                <a:gd name="connsiteX5" fmla="*/ 26200 w 1696482"/>
                <a:gd name="connsiteY5" fmla="*/ 2133190 h 2789587"/>
                <a:gd name="connsiteX6" fmla="*/ 301049 w 1696482"/>
                <a:gd name="connsiteY6" fmla="*/ 0 h 2789587"/>
                <a:gd name="connsiteX0" fmla="*/ 301049 w 1902642"/>
                <a:gd name="connsiteY0" fmla="*/ 0 h 2789587"/>
                <a:gd name="connsiteX1" fmla="*/ 986849 w 1902642"/>
                <a:gd name="connsiteY1" fmla="*/ 4762 h 2789587"/>
                <a:gd name="connsiteX2" fmla="*/ 1696462 w 1902642"/>
                <a:gd name="connsiteY2" fmla="*/ 1138237 h 2789587"/>
                <a:gd name="connsiteX3" fmla="*/ 1695208 w 1902642"/>
                <a:gd name="connsiteY3" fmla="*/ 2259013 h 2789587"/>
                <a:gd name="connsiteX4" fmla="*/ 1696482 w 1902642"/>
                <a:gd name="connsiteY4" fmla="*/ 2745258 h 2789587"/>
                <a:gd name="connsiteX5" fmla="*/ 458249 w 1902642"/>
                <a:gd name="connsiteY5" fmla="*/ 2781263 h 2789587"/>
                <a:gd name="connsiteX6" fmla="*/ 26200 w 1902642"/>
                <a:gd name="connsiteY6" fmla="*/ 2133190 h 2789587"/>
                <a:gd name="connsiteX7" fmla="*/ 301049 w 1902642"/>
                <a:gd name="connsiteY7" fmla="*/ 0 h 2789587"/>
                <a:gd name="connsiteX0" fmla="*/ 301049 w 1902642"/>
                <a:gd name="connsiteY0" fmla="*/ 0 h 2789587"/>
                <a:gd name="connsiteX1" fmla="*/ 986849 w 1902642"/>
                <a:gd name="connsiteY1" fmla="*/ 4762 h 2789587"/>
                <a:gd name="connsiteX2" fmla="*/ 1696462 w 1902642"/>
                <a:gd name="connsiteY2" fmla="*/ 1138237 h 2789587"/>
                <a:gd name="connsiteX3" fmla="*/ 1695208 w 1902642"/>
                <a:gd name="connsiteY3" fmla="*/ 2259013 h 2789587"/>
                <a:gd name="connsiteX4" fmla="*/ 1696482 w 1902642"/>
                <a:gd name="connsiteY4" fmla="*/ 2745258 h 2789587"/>
                <a:gd name="connsiteX5" fmla="*/ 458249 w 1902642"/>
                <a:gd name="connsiteY5" fmla="*/ 2781263 h 2789587"/>
                <a:gd name="connsiteX6" fmla="*/ 26200 w 1902642"/>
                <a:gd name="connsiteY6" fmla="*/ 2133190 h 2789587"/>
                <a:gd name="connsiteX7" fmla="*/ 301049 w 1902642"/>
                <a:gd name="connsiteY7" fmla="*/ 0 h 2789587"/>
                <a:gd name="connsiteX0" fmla="*/ 301049 w 1902642"/>
                <a:gd name="connsiteY0" fmla="*/ 0 h 2789587"/>
                <a:gd name="connsiteX1" fmla="*/ 986849 w 1902642"/>
                <a:gd name="connsiteY1" fmla="*/ 4762 h 2789587"/>
                <a:gd name="connsiteX2" fmla="*/ 1696462 w 1902642"/>
                <a:gd name="connsiteY2" fmla="*/ 1138237 h 2789587"/>
                <a:gd name="connsiteX3" fmla="*/ 1696482 w 1902642"/>
                <a:gd name="connsiteY3" fmla="*/ 2169195 h 2789587"/>
                <a:gd name="connsiteX4" fmla="*/ 1696482 w 1902642"/>
                <a:gd name="connsiteY4" fmla="*/ 2745258 h 2789587"/>
                <a:gd name="connsiteX5" fmla="*/ 458249 w 1902642"/>
                <a:gd name="connsiteY5" fmla="*/ 2781263 h 2789587"/>
                <a:gd name="connsiteX6" fmla="*/ 26200 w 1902642"/>
                <a:gd name="connsiteY6" fmla="*/ 2133190 h 2789587"/>
                <a:gd name="connsiteX7" fmla="*/ 301049 w 1902642"/>
                <a:gd name="connsiteY7" fmla="*/ 0 h 2789587"/>
                <a:gd name="connsiteX0" fmla="*/ 301049 w 1902642"/>
                <a:gd name="connsiteY0" fmla="*/ 0 h 2789587"/>
                <a:gd name="connsiteX1" fmla="*/ 986849 w 1902642"/>
                <a:gd name="connsiteY1" fmla="*/ 4762 h 2789587"/>
                <a:gd name="connsiteX2" fmla="*/ 1696462 w 1902642"/>
                <a:gd name="connsiteY2" fmla="*/ 1138237 h 2789587"/>
                <a:gd name="connsiteX3" fmla="*/ 1696482 w 1902642"/>
                <a:gd name="connsiteY3" fmla="*/ 2169195 h 2789587"/>
                <a:gd name="connsiteX4" fmla="*/ 1696482 w 1902642"/>
                <a:gd name="connsiteY4" fmla="*/ 2745258 h 2789587"/>
                <a:gd name="connsiteX5" fmla="*/ 458249 w 1902642"/>
                <a:gd name="connsiteY5" fmla="*/ 2781263 h 2789587"/>
                <a:gd name="connsiteX6" fmla="*/ 26200 w 1902642"/>
                <a:gd name="connsiteY6" fmla="*/ 2133190 h 2789587"/>
                <a:gd name="connsiteX7" fmla="*/ 301049 w 1902642"/>
                <a:gd name="connsiteY7" fmla="*/ 0 h 2789587"/>
                <a:gd name="connsiteX0" fmla="*/ 301049 w 1902642"/>
                <a:gd name="connsiteY0" fmla="*/ 0 h 2799401"/>
                <a:gd name="connsiteX1" fmla="*/ 986849 w 1902642"/>
                <a:gd name="connsiteY1" fmla="*/ 4762 h 2799401"/>
                <a:gd name="connsiteX2" fmla="*/ 1696462 w 1902642"/>
                <a:gd name="connsiteY2" fmla="*/ 1138237 h 2799401"/>
                <a:gd name="connsiteX3" fmla="*/ 1696482 w 1902642"/>
                <a:gd name="connsiteY3" fmla="*/ 2169195 h 2799401"/>
                <a:gd name="connsiteX4" fmla="*/ 1696482 w 1902642"/>
                <a:gd name="connsiteY4" fmla="*/ 2781263 h 2799401"/>
                <a:gd name="connsiteX5" fmla="*/ 458249 w 1902642"/>
                <a:gd name="connsiteY5" fmla="*/ 2781263 h 2799401"/>
                <a:gd name="connsiteX6" fmla="*/ 26200 w 1902642"/>
                <a:gd name="connsiteY6" fmla="*/ 2133190 h 2799401"/>
                <a:gd name="connsiteX7" fmla="*/ 301049 w 1902642"/>
                <a:gd name="connsiteY7" fmla="*/ 0 h 2799401"/>
                <a:gd name="connsiteX0" fmla="*/ 276378 w 1877971"/>
                <a:gd name="connsiteY0" fmla="*/ 0 h 2799401"/>
                <a:gd name="connsiteX1" fmla="*/ 962178 w 1877971"/>
                <a:gd name="connsiteY1" fmla="*/ 4762 h 2799401"/>
                <a:gd name="connsiteX2" fmla="*/ 1671791 w 1877971"/>
                <a:gd name="connsiteY2" fmla="*/ 1138237 h 2799401"/>
                <a:gd name="connsiteX3" fmla="*/ 1671811 w 1877971"/>
                <a:gd name="connsiteY3" fmla="*/ 2169195 h 2799401"/>
                <a:gd name="connsiteX4" fmla="*/ 1671811 w 1877971"/>
                <a:gd name="connsiteY4" fmla="*/ 2781263 h 2799401"/>
                <a:gd name="connsiteX5" fmla="*/ 285555 w 1877971"/>
                <a:gd name="connsiteY5" fmla="*/ 2781263 h 2799401"/>
                <a:gd name="connsiteX6" fmla="*/ 1529 w 1877971"/>
                <a:gd name="connsiteY6" fmla="*/ 2133190 h 2799401"/>
                <a:gd name="connsiteX7" fmla="*/ 276378 w 1877971"/>
                <a:gd name="connsiteY7" fmla="*/ 0 h 2799401"/>
                <a:gd name="connsiteX0" fmla="*/ 276378 w 1877971"/>
                <a:gd name="connsiteY0" fmla="*/ 0 h 2799401"/>
                <a:gd name="connsiteX1" fmla="*/ 962178 w 1877971"/>
                <a:gd name="connsiteY1" fmla="*/ 4762 h 2799401"/>
                <a:gd name="connsiteX2" fmla="*/ 1671791 w 1877971"/>
                <a:gd name="connsiteY2" fmla="*/ 1138237 h 2799401"/>
                <a:gd name="connsiteX3" fmla="*/ 1670537 w 1877971"/>
                <a:gd name="connsiteY3" fmla="*/ 2157413 h 2799401"/>
                <a:gd name="connsiteX4" fmla="*/ 1671811 w 1877971"/>
                <a:gd name="connsiteY4" fmla="*/ 2781263 h 2799401"/>
                <a:gd name="connsiteX5" fmla="*/ 285555 w 1877971"/>
                <a:gd name="connsiteY5" fmla="*/ 2781263 h 2799401"/>
                <a:gd name="connsiteX6" fmla="*/ 1529 w 1877971"/>
                <a:gd name="connsiteY6" fmla="*/ 2133190 h 2799401"/>
                <a:gd name="connsiteX7" fmla="*/ 276378 w 1877971"/>
                <a:gd name="connsiteY7" fmla="*/ 0 h 2799401"/>
                <a:gd name="connsiteX0" fmla="*/ 276378 w 1877971"/>
                <a:gd name="connsiteY0" fmla="*/ 0 h 2799401"/>
                <a:gd name="connsiteX1" fmla="*/ 962178 w 1877971"/>
                <a:gd name="connsiteY1" fmla="*/ 4762 h 2799401"/>
                <a:gd name="connsiteX2" fmla="*/ 1671791 w 1877971"/>
                <a:gd name="connsiteY2" fmla="*/ 1138237 h 2799401"/>
                <a:gd name="connsiteX3" fmla="*/ 1670537 w 1877971"/>
                <a:gd name="connsiteY3" fmla="*/ 2157413 h 2799401"/>
                <a:gd name="connsiteX4" fmla="*/ 1671811 w 1877971"/>
                <a:gd name="connsiteY4" fmla="*/ 2781263 h 2799401"/>
                <a:gd name="connsiteX5" fmla="*/ 285555 w 1877971"/>
                <a:gd name="connsiteY5" fmla="*/ 2781263 h 2799401"/>
                <a:gd name="connsiteX6" fmla="*/ 1529 w 1877971"/>
                <a:gd name="connsiteY6" fmla="*/ 2133190 h 2799401"/>
                <a:gd name="connsiteX7" fmla="*/ 276378 w 1877971"/>
                <a:gd name="connsiteY7" fmla="*/ 0 h 279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77971" h="2799401">
                  <a:moveTo>
                    <a:pt x="276378" y="0"/>
                  </a:moveTo>
                  <a:lnTo>
                    <a:pt x="962178" y="4762"/>
                  </a:lnTo>
                  <a:lnTo>
                    <a:pt x="1671791" y="1138237"/>
                  </a:lnTo>
                  <a:cubicBezTo>
                    <a:pt x="1666270" y="1512061"/>
                    <a:pt x="1670534" y="1889576"/>
                    <a:pt x="1670537" y="2157413"/>
                  </a:cubicBezTo>
                  <a:cubicBezTo>
                    <a:pt x="1793313" y="2236338"/>
                    <a:pt x="1877971" y="2694221"/>
                    <a:pt x="1671811" y="2781263"/>
                  </a:cubicBezTo>
                  <a:cubicBezTo>
                    <a:pt x="1465818" y="2799401"/>
                    <a:pt x="566347" y="2789587"/>
                    <a:pt x="285555" y="2781263"/>
                  </a:cubicBezTo>
                  <a:cubicBezTo>
                    <a:pt x="7175" y="2679252"/>
                    <a:pt x="3058" y="2596734"/>
                    <a:pt x="1529" y="2133190"/>
                  </a:cubicBezTo>
                  <a:cubicBezTo>
                    <a:pt x="0" y="1669646"/>
                    <a:pt x="110269" y="390742"/>
                    <a:pt x="276378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34290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</a:t>
                </a:r>
                <a:r>
                  <a:rPr lang="he-IL" b="1" dirty="0" smtClean="0">
                    <a:ea typeface="Calibri"/>
                  </a:rPr>
                  <a:t>אתחל:</a:t>
                </a:r>
                <a:r>
                  <a:rPr lang="he-IL" dirty="0" smtClean="0">
                    <a:ea typeface="Calibri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</a:rPr>
                      <m:t>←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0</m:t>
                    </m:r>
                  </m:oMath>
                </a14:m>
                <a:r>
                  <a:rPr lang="he-IL" dirty="0">
                    <a:ea typeface="Calibri"/>
                  </a:rPr>
                  <a:t>, </a:t>
                </a:r>
                <a:r>
                  <a:rPr lang="he-IL" dirty="0" smtClean="0">
                    <a:ea typeface="Calibri"/>
                    <a:cs typeface="Arial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←∞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  לכל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≠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𝑠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.</a:t>
                </a: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הכנס את כל צמתי הגרף לתור עדיפויות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𝑄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המסודר לפי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.</a:t>
                </a: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  <a:cs typeface="Arial"/>
                  </a:rPr>
                  <a:t> </a:t>
                </a:r>
                <a:r>
                  <a:rPr lang="he-IL" b="1" dirty="0" smtClean="0">
                    <a:ea typeface="Calibri"/>
                    <a:cs typeface="Arial"/>
                  </a:rPr>
                  <a:t>כל עוד </a:t>
                </a:r>
                <a:r>
                  <a:rPr lang="he-IL" dirty="0" smtClean="0">
                    <a:ea typeface="Calibri"/>
                    <a:cs typeface="Arial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𝑄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≠∅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)</a:t>
                </a:r>
              </a:p>
              <a:p>
                <a:pPr lvl="1" indent="0">
                  <a:lnSpc>
                    <a:spcPct val="135000"/>
                  </a:lnSpc>
                  <a:buNone/>
                </a:pPr>
                <a:r>
                  <a:rPr lang="he-IL" sz="1800" dirty="0" smtClean="0">
                    <a:ea typeface="Calibri"/>
                    <a:cs typeface="Arial"/>
                  </a:rPr>
                  <a:t> </a:t>
                </a:r>
                <a:r>
                  <a:rPr lang="en-US" sz="1800" dirty="0" smtClean="0">
                    <a:ea typeface="Calibri"/>
                    <a:cs typeface="Arial"/>
                  </a:rPr>
                  <a:t>3.1</a:t>
                </a:r>
                <a:r>
                  <a:rPr lang="he-IL" sz="1800" dirty="0" smtClean="0">
                    <a:ea typeface="Calibri"/>
                    <a:cs typeface="Arial"/>
                  </a:rPr>
                  <a:t>.  הוצא את הצומת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𝑢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𝑄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בעל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𝑢</m:t>
                        </m:r>
                      </m:e>
                    </m:d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מינימלי.</a:t>
                </a:r>
              </a:p>
              <a:p>
                <a:pPr lvl="1" indent="0">
                  <a:lnSpc>
                    <a:spcPct val="135000"/>
                  </a:lnSpc>
                  <a:buNone/>
                </a:pPr>
                <a:r>
                  <a:rPr lang="he-IL" sz="1800" dirty="0" smtClean="0">
                    <a:ea typeface="Calibri"/>
                    <a:cs typeface="Arial"/>
                  </a:rPr>
                  <a:t> </a:t>
                </a:r>
                <a:r>
                  <a:rPr lang="en-US" sz="1800" dirty="0" smtClean="0">
                    <a:ea typeface="Calibri"/>
                    <a:cs typeface="Arial"/>
                  </a:rPr>
                  <a:t>3.2</a:t>
                </a:r>
                <a:r>
                  <a:rPr lang="he-IL" sz="1800" dirty="0" smtClean="0">
                    <a:ea typeface="Calibri"/>
                    <a:cs typeface="Arial"/>
                  </a:rPr>
                  <a:t>.  לכל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𝑢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𝐸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בצע צעד רלקסציה: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←</m:t>
                    </m:r>
                    <m:func>
                      <m:func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  <a:ea typeface="Calibri"/>
                            <a:cs typeface="Arial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  <m:t>+</m:t>
                            </m:r>
                            <m: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𝑢</m:t>
                                </m:r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,</m:t>
                                </m:r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.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0" lvl="1" indent="0">
                  <a:lnSpc>
                    <a:spcPct val="135000"/>
                  </a:lnSpc>
                  <a:buNone/>
                </a:pPr>
                <a:endParaRPr lang="he-IL" sz="1800" dirty="0" smtClean="0">
                  <a:ea typeface="Calibri"/>
                  <a:cs typeface="Arial"/>
                </a:endParaRPr>
              </a:p>
              <a:p>
                <a:pPr marL="0" lvl="1" indent="0">
                  <a:lnSpc>
                    <a:spcPct val="135000"/>
                  </a:lnSpc>
                  <a:buNone/>
                </a:pPr>
                <a:r>
                  <a:rPr lang="he-IL" sz="1800" b="1" u="sng" dirty="0" smtClean="0">
                    <a:ea typeface="Calibri"/>
                    <a:cs typeface="Arial"/>
                  </a:rPr>
                  <a:t>נכונות</a:t>
                </a:r>
                <a:r>
                  <a:rPr lang="he-IL" sz="1800" b="1" dirty="0" smtClean="0">
                    <a:ea typeface="Calibri"/>
                    <a:cs typeface="Arial"/>
                  </a:rPr>
                  <a:t>:</a:t>
                </a:r>
                <a:r>
                  <a:rPr lang="he-IL" sz="1800" dirty="0" smtClean="0">
                    <a:ea typeface="Calibri"/>
                    <a:cs typeface="Arial"/>
                  </a:rPr>
                  <a:t> כאשר מוציאים צומת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𝑢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מ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𝑄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, מובטח כי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1800" dirty="0" smtClean="0">
                    <a:ea typeface="Calibri"/>
                    <a:cs typeface="Arial"/>
                  </a:rPr>
                  <a:t/>
                </a:r>
                <a:br>
                  <a:rPr lang="en-US" sz="1800" dirty="0" smtClean="0">
                    <a:ea typeface="Calibri"/>
                    <a:cs typeface="Arial"/>
                  </a:rPr>
                </a:br>
                <a:r>
                  <a:rPr lang="he-IL" sz="1800" dirty="0" smtClean="0">
                    <a:ea typeface="Calibri"/>
                    <a:cs typeface="Arial"/>
                  </a:rPr>
                  <a:t>הוא משקל המסלול הקל ביותר מ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𝑠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ל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𝑢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.</a:t>
                </a:r>
              </a:p>
              <a:p>
                <a:pPr marL="531813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כל מסלול אחר חייב לעבור דרך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𝑤</m:t>
                    </m:r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∈</m:t>
                    </m:r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𝑄</m:t>
                    </m:r>
                  </m:oMath>
                </a14:m>
                <a:r>
                  <a:rPr lang="he-IL" sz="1600" dirty="0" smtClean="0">
                    <a:solidFill>
                      <a:prstClr val="black"/>
                    </a:solidFill>
                    <a:ea typeface="Calibri"/>
                    <a:cs typeface="Arial"/>
                  </a:rPr>
                  <a:t> </a:t>
                </a: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המקיים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𝑑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𝑢</m:t>
                        </m:r>
                      </m:e>
                    </m:d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≤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𝑑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𝑤</m:t>
                        </m:r>
                      </m:e>
                    </m:d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.</a:t>
                </a:r>
              </a:p>
              <a:p>
                <a:pPr marL="531813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b="1" dirty="0" smtClean="0">
                    <a:solidFill>
                      <a:srgbClr val="000099"/>
                    </a:solidFill>
                    <a:ea typeface="Times New Roman"/>
                  </a:rPr>
                  <a:t>הנחת יסוד:</a:t>
                </a: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 כל המשקלים אי-שליליים.</a:t>
                </a:r>
              </a:p>
              <a:p>
                <a:pPr lvl="0">
                  <a:lnSpc>
                    <a:spcPct val="135000"/>
                  </a:lnSpc>
                </a:pPr>
                <a:endParaRPr lang="he-IL" sz="1600" b="1" dirty="0">
                  <a:solidFill>
                    <a:srgbClr val="000099"/>
                  </a:solidFill>
                  <a:ea typeface="Times New Roman"/>
                </a:endParaRPr>
              </a:p>
              <a:p>
                <a:pPr lvl="0">
                  <a:lnSpc>
                    <a:spcPct val="135000"/>
                  </a:lnSpc>
                </a:pPr>
                <a:r>
                  <a:rPr lang="he-IL" b="1" u="sng" dirty="0" smtClean="0">
                    <a:solidFill>
                      <a:prstClr val="black"/>
                    </a:solidFill>
                    <a:ea typeface="Calibri"/>
                  </a:rPr>
                  <a:t>סיבוכיות</a:t>
                </a:r>
                <a:r>
                  <a:rPr lang="he-IL" b="1" dirty="0" smtClean="0">
                    <a:solidFill>
                      <a:prstClr val="black"/>
                    </a:solidFill>
                    <a:ea typeface="Calibri"/>
                  </a:rPr>
                  <a:t>:</a:t>
                </a:r>
                <a:r>
                  <a:rPr lang="he-IL" dirty="0" smtClean="0">
                    <a:solidFill>
                      <a:prstClr val="black"/>
                    </a:solidFill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  <m:t>𝑉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</a:rPr>
                          <m:t>𝐸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</a:rPr>
                              <m:t>𝑉</m:t>
                            </m:r>
                          </m:e>
                        </m:func>
                      </m:e>
                    </m:d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600" dirty="0">
                  <a:solidFill>
                    <a:srgbClr val="000099"/>
                  </a:solidFill>
                  <a:ea typeface="Times New Roman"/>
                </a:endParaRPr>
              </a:p>
              <a:p>
                <a:pPr marL="0" lvl="1" indent="0">
                  <a:lnSpc>
                    <a:spcPct val="135000"/>
                  </a:lnSpc>
                  <a:buNone/>
                </a:pPr>
                <a:endParaRPr lang="he-IL" sz="1800" dirty="0" smtClean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</a:t>
            </a:r>
            <a:r>
              <a:rPr lang="en-US" dirty="0" smtClean="0"/>
              <a:t>Dijkstra</a:t>
            </a:r>
            <a:endParaRPr lang="he-IL" dirty="0"/>
          </a:p>
        </p:txBody>
      </p:sp>
      <p:grpSp>
        <p:nvGrpSpPr>
          <p:cNvPr id="5" name="Group 71"/>
          <p:cNvGrpSpPr/>
          <p:nvPr/>
        </p:nvGrpSpPr>
        <p:grpSpPr>
          <a:xfrm>
            <a:off x="413948" y="3573016"/>
            <a:ext cx="3690000" cy="2694073"/>
            <a:chOff x="413948" y="3356992"/>
            <a:chExt cx="3690000" cy="2694073"/>
          </a:xfrm>
        </p:grpSpPr>
        <p:cxnSp>
          <p:nvCxnSpPr>
            <p:cNvPr id="6" name="Straight Connector 5"/>
            <p:cNvCxnSpPr>
              <a:stCxn id="15" idx="7"/>
              <a:endCxn id="18" idx="3"/>
            </p:cNvCxnSpPr>
            <p:nvPr/>
          </p:nvCxnSpPr>
          <p:spPr>
            <a:xfrm rot="5400000" flipH="1" flipV="1">
              <a:off x="79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5" idx="5"/>
              <a:endCxn id="16" idx="1"/>
            </p:cNvCxnSpPr>
            <p:nvPr/>
          </p:nvCxnSpPr>
          <p:spPr>
            <a:xfrm rot="16200000" flipH="1">
              <a:off x="798047" y="490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6" idx="0"/>
              <a:endCxn id="17" idx="4"/>
            </p:cNvCxnSpPr>
            <p:nvPr/>
          </p:nvCxnSpPr>
          <p:spPr>
            <a:xfrm rot="5400000" flipH="1" flipV="1">
              <a:off x="1403948" y="528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7" idx="6"/>
              <a:endCxn id="20" idx="2"/>
            </p:cNvCxnSpPr>
            <p:nvPr/>
          </p:nvCxnSpPr>
          <p:spPr>
            <a:xfrm>
              <a:off x="1943948" y="474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8" idx="5"/>
              <a:endCxn id="20" idx="1"/>
            </p:cNvCxnSpPr>
            <p:nvPr/>
          </p:nvCxnSpPr>
          <p:spPr>
            <a:xfrm rot="16200000" flipH="1">
              <a:off x="187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0" idx="0"/>
              <a:endCxn id="21" idx="4"/>
            </p:cNvCxnSpPr>
            <p:nvPr/>
          </p:nvCxnSpPr>
          <p:spPr>
            <a:xfrm rot="5400000" flipH="1" flipV="1">
              <a:off x="2483948" y="420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8" idx="6"/>
              <a:endCxn id="21" idx="2"/>
            </p:cNvCxnSpPr>
            <p:nvPr/>
          </p:nvCxnSpPr>
          <p:spPr>
            <a:xfrm>
              <a:off x="1943948" y="366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6" idx="6"/>
              <a:endCxn id="19" idx="2"/>
            </p:cNvCxnSpPr>
            <p:nvPr/>
          </p:nvCxnSpPr>
          <p:spPr>
            <a:xfrm>
              <a:off x="194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9" idx="6"/>
              <a:endCxn id="22" idx="2"/>
            </p:cNvCxnSpPr>
            <p:nvPr/>
          </p:nvCxnSpPr>
          <p:spPr>
            <a:xfrm>
              <a:off x="302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41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s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49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49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49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57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57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57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65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28246" y="50996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64062" y="394757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64062" y="523617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09214" y="335699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11</a:t>
              </a:r>
              <a:endParaRPr lang="en-US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77234" y="391854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12</a:t>
              </a:r>
              <a:endParaRPr 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23728" y="444408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07804" y="400506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87724" y="548122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15</a:t>
              </a:r>
              <a:endParaRPr lang="en-US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96872" y="549574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cxnSp>
        <p:nvCxnSpPr>
          <p:cNvPr id="32" name="Straight Connector 31"/>
          <p:cNvCxnSpPr>
            <a:stCxn id="16" idx="0"/>
            <a:endCxn id="17" idx="4"/>
          </p:cNvCxnSpPr>
          <p:nvPr/>
        </p:nvCxnSpPr>
        <p:spPr>
          <a:xfrm rot="5400000" flipH="1" flipV="1">
            <a:off x="1403948" y="5502089"/>
            <a:ext cx="6300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TextBox 34"/>
              <p:cNvSpPr txBox="1"/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000099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TextBox 35"/>
              <p:cNvSpPr txBox="1"/>
              <p:nvPr/>
            </p:nvSpPr>
            <p:spPr>
              <a:xfrm>
                <a:off x="1564815" y="3370095"/>
                <a:ext cx="333745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815" y="3370095"/>
                <a:ext cx="333745" cy="30777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TextBox 36"/>
              <p:cNvSpPr txBox="1"/>
              <p:nvPr/>
            </p:nvSpPr>
            <p:spPr>
              <a:xfrm>
                <a:off x="2595739" y="3370095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18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739" y="3370095"/>
                <a:ext cx="433132" cy="30777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" name="TextBox 37"/>
              <p:cNvSpPr txBox="1"/>
              <p:nvPr/>
            </p:nvSpPr>
            <p:spPr>
              <a:xfrm>
                <a:off x="1550960" y="6258162"/>
                <a:ext cx="333745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960" y="6258162"/>
                <a:ext cx="333745" cy="30777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TextBox 38"/>
              <p:cNvSpPr txBox="1"/>
              <p:nvPr/>
            </p:nvSpPr>
            <p:spPr>
              <a:xfrm>
                <a:off x="2577916" y="6258162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24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916" y="6258162"/>
                <a:ext cx="433132" cy="307777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TextBox 39"/>
              <p:cNvSpPr txBox="1"/>
              <p:nvPr/>
            </p:nvSpPr>
            <p:spPr>
              <a:xfrm>
                <a:off x="3657916" y="6258162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28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916" y="6258162"/>
                <a:ext cx="433132" cy="307777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" name="TextBox 40"/>
              <p:cNvSpPr txBox="1"/>
              <p:nvPr/>
            </p:nvSpPr>
            <p:spPr>
              <a:xfrm>
                <a:off x="1138513" y="4806660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513" y="4806660"/>
                <a:ext cx="433132" cy="307777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2" name="TextBox 41"/>
              <p:cNvSpPr txBox="1"/>
              <p:nvPr/>
            </p:nvSpPr>
            <p:spPr>
              <a:xfrm>
                <a:off x="2982383" y="4806660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383" y="4806660"/>
                <a:ext cx="433132" cy="307777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53171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34290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</a:t>
                </a:r>
                <a:r>
                  <a:rPr lang="he-IL" b="1" dirty="0" smtClean="0">
                    <a:ea typeface="Calibri"/>
                  </a:rPr>
                  <a:t>אתחל:</a:t>
                </a:r>
                <a:r>
                  <a:rPr lang="he-IL" dirty="0" smtClean="0">
                    <a:ea typeface="Calibri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</a:rPr>
                      <m:t>←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0</m:t>
                    </m:r>
                  </m:oMath>
                </a14:m>
                <a:r>
                  <a:rPr lang="he-IL" dirty="0">
                    <a:ea typeface="Calibri"/>
                  </a:rPr>
                  <a:t>, </a:t>
                </a:r>
                <a:r>
                  <a:rPr lang="he-IL" dirty="0" smtClean="0">
                    <a:ea typeface="Calibri"/>
                    <a:cs typeface="Arial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←∞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  לכל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≠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𝑠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.</a:t>
                </a: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</a:t>
                </a:r>
                <a:r>
                  <a:rPr lang="he-IL" b="1" dirty="0" smtClean="0">
                    <a:ea typeface="Calibri"/>
                  </a:rPr>
                  <a:t>בצע </a:t>
                </a:r>
                <a:r>
                  <a:rPr lang="he-IL" dirty="0" smtClean="0">
                    <a:ea typeface="Calibri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𝑉</m:t>
                        </m:r>
                      </m:e>
                    </m:d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פעמים,</a:t>
                </a:r>
              </a:p>
              <a:p>
                <a:pPr marL="623888" lvl="0">
                  <a:lnSpc>
                    <a:spcPct val="135000"/>
                  </a:lnSpc>
                </a:pPr>
                <a:r>
                  <a:rPr lang="en-US" sz="1800" dirty="0" smtClean="0">
                    <a:ea typeface="Calibri"/>
                    <a:cs typeface="Arial"/>
                  </a:rPr>
                  <a:t>2.1</a:t>
                </a:r>
                <a:r>
                  <a:rPr lang="he-IL" sz="1800" dirty="0" smtClean="0">
                    <a:ea typeface="Calibri"/>
                    <a:cs typeface="Arial"/>
                  </a:rPr>
                  <a:t>.  </a:t>
                </a:r>
                <a:r>
                  <a:rPr lang="he-IL" dirty="0" smtClean="0">
                    <a:ea typeface="Calibri"/>
                    <a:cs typeface="Arial"/>
                  </a:rPr>
                  <a:t>עבור על הקשתות בסדר כלשהו.</a:t>
                </a:r>
                <a:r>
                  <a:rPr lang="he-IL" dirty="0">
                    <a:ea typeface="Calibri"/>
                    <a:cs typeface="Arial"/>
                  </a:rPr>
                  <a:t> </a:t>
                </a:r>
                <a:r>
                  <a:rPr lang="he-IL" sz="1800" dirty="0" smtClean="0">
                    <a:ea typeface="Calibri"/>
                    <a:cs typeface="Arial"/>
                  </a:rPr>
                  <a:t>לכל קשת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𝑢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𝐸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בצע צעד רלקסציה: </a:t>
                </a:r>
              </a:p>
              <a:p>
                <a:pPr lvl="0" algn="ctr" rtl="0"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  <m:t>𝑑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  <m:t>𝑣</m:t>
                          </m:r>
                        </m:e>
                      </m:d>
                      <m:r>
                        <a:rPr lang="en-US" sz="1800" b="0" i="1" smtClean="0">
                          <a:latin typeface="Cambria Math"/>
                          <a:ea typeface="Calibri"/>
                          <a:cs typeface="Arial"/>
                        </a:rPr>
                        <m:t>←</m:t>
                      </m:r>
                      <m:func>
                        <m:funcPr>
                          <m:ctrlP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/>
                              <a:ea typeface="Calibri"/>
                              <a:cs typeface="Arial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800" b="0" i="1" smtClean="0">
                                  <a:latin typeface="Cambria Math"/>
                                  <a:cs typeface="Aria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latin typeface="Cambria Math"/>
                                  <a:cs typeface="Arial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latin typeface="Cambria Math"/>
                                  <a:cs typeface="Arial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latin typeface="Cambria Math"/>
                                  <a:cs typeface="Arial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𝑢</m:t>
                                  </m:r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,</m:t>
                                  </m:r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1800" dirty="0">
                  <a:ea typeface="Calibri"/>
                  <a:cs typeface="Arial"/>
                </a:endParaRPr>
              </a:p>
              <a:p>
                <a:pPr marL="0" lvl="1" indent="0">
                  <a:lnSpc>
                    <a:spcPct val="135000"/>
                  </a:lnSpc>
                  <a:buNone/>
                </a:pPr>
                <a:endParaRPr lang="he-IL" sz="1800" dirty="0" smtClean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</a:t>
            </a:r>
            <a:r>
              <a:rPr lang="en-US" dirty="0" smtClean="0"/>
              <a:t>Bellman-Ford</a:t>
            </a:r>
            <a:endParaRPr lang="he-IL" dirty="0"/>
          </a:p>
        </p:txBody>
      </p:sp>
      <p:grpSp>
        <p:nvGrpSpPr>
          <p:cNvPr id="47" name="Group 71"/>
          <p:cNvGrpSpPr/>
          <p:nvPr/>
        </p:nvGrpSpPr>
        <p:grpSpPr>
          <a:xfrm>
            <a:off x="413948" y="3573016"/>
            <a:ext cx="3690000" cy="2694073"/>
            <a:chOff x="413948" y="3356992"/>
            <a:chExt cx="3690000" cy="2694073"/>
          </a:xfrm>
        </p:grpSpPr>
        <p:cxnSp>
          <p:nvCxnSpPr>
            <p:cNvPr id="48" name="Straight Connector 47"/>
            <p:cNvCxnSpPr>
              <a:stCxn id="60" idx="7"/>
              <a:endCxn id="63" idx="3"/>
            </p:cNvCxnSpPr>
            <p:nvPr/>
          </p:nvCxnSpPr>
          <p:spPr>
            <a:xfrm rot="5400000" flipH="1" flipV="1">
              <a:off x="79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60" idx="5"/>
              <a:endCxn id="61" idx="1"/>
            </p:cNvCxnSpPr>
            <p:nvPr/>
          </p:nvCxnSpPr>
          <p:spPr>
            <a:xfrm rot="16200000" flipH="1">
              <a:off x="798047" y="490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61" idx="0"/>
              <a:endCxn id="62" idx="4"/>
            </p:cNvCxnSpPr>
            <p:nvPr/>
          </p:nvCxnSpPr>
          <p:spPr>
            <a:xfrm rot="5400000" flipH="1" flipV="1">
              <a:off x="1403948" y="528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2" idx="6"/>
              <a:endCxn id="65" idx="2"/>
            </p:cNvCxnSpPr>
            <p:nvPr/>
          </p:nvCxnSpPr>
          <p:spPr>
            <a:xfrm>
              <a:off x="1943948" y="474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3" idx="5"/>
              <a:endCxn id="65" idx="1"/>
            </p:cNvCxnSpPr>
            <p:nvPr/>
          </p:nvCxnSpPr>
          <p:spPr>
            <a:xfrm rot="16200000" flipH="1">
              <a:off x="187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65" idx="0"/>
              <a:endCxn id="66" idx="4"/>
            </p:cNvCxnSpPr>
            <p:nvPr/>
          </p:nvCxnSpPr>
          <p:spPr>
            <a:xfrm rot="5400000" flipH="1" flipV="1">
              <a:off x="2483948" y="420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63" idx="6"/>
              <a:endCxn id="66" idx="2"/>
            </p:cNvCxnSpPr>
            <p:nvPr/>
          </p:nvCxnSpPr>
          <p:spPr>
            <a:xfrm>
              <a:off x="1943948" y="366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61" idx="6"/>
              <a:endCxn id="64" idx="2"/>
            </p:cNvCxnSpPr>
            <p:nvPr/>
          </p:nvCxnSpPr>
          <p:spPr>
            <a:xfrm>
              <a:off x="194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64" idx="6"/>
              <a:endCxn id="67" idx="2"/>
            </p:cNvCxnSpPr>
            <p:nvPr/>
          </p:nvCxnSpPr>
          <p:spPr>
            <a:xfrm>
              <a:off x="302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41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s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49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49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49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257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257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257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365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728246" y="50996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907886" y="3947570"/>
              <a:ext cx="351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-7</a:t>
              </a:r>
              <a:endParaRPr lang="en-US" sz="16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964062" y="523617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109214" y="335699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11</a:t>
              </a:r>
              <a:endParaRPr lang="en-US" sz="16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177234" y="391854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12</a:t>
              </a:r>
              <a:endParaRPr lang="en-US" sz="16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073869" y="4444088"/>
              <a:ext cx="351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-6</a:t>
              </a:r>
              <a:endParaRPr lang="en-US" sz="16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807804" y="400506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087724" y="548122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15</a:t>
              </a:r>
              <a:endParaRPr lang="en-US" sz="16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196872" y="549574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cxnSp>
        <p:nvCxnSpPr>
          <p:cNvPr id="77" name="Straight Connector 76"/>
          <p:cNvCxnSpPr>
            <a:stCxn id="61" idx="0"/>
            <a:endCxn id="62" idx="4"/>
          </p:cNvCxnSpPr>
          <p:nvPr/>
        </p:nvCxnSpPr>
        <p:spPr>
          <a:xfrm rot="5400000" flipH="1" flipV="1">
            <a:off x="1403948" y="5502089"/>
            <a:ext cx="6300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8" name="TextBox 77"/>
              <p:cNvSpPr txBox="1"/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000099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9" name="TextBox 78"/>
              <p:cNvSpPr txBox="1"/>
              <p:nvPr/>
            </p:nvSpPr>
            <p:spPr>
              <a:xfrm>
                <a:off x="1523250" y="3370095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250" y="3370095"/>
                <a:ext cx="386644" cy="30777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0" name="TextBox 79"/>
              <p:cNvSpPr txBox="1"/>
              <p:nvPr/>
            </p:nvSpPr>
            <p:spPr>
              <a:xfrm>
                <a:off x="2623449" y="3370095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449" y="3370095"/>
                <a:ext cx="386644" cy="30777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1" name="TextBox 80"/>
              <p:cNvSpPr txBox="1"/>
              <p:nvPr/>
            </p:nvSpPr>
            <p:spPr>
              <a:xfrm>
                <a:off x="1509395" y="6258162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395" y="6258162"/>
                <a:ext cx="386644" cy="30777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2" name="TextBox 81"/>
              <p:cNvSpPr txBox="1"/>
              <p:nvPr/>
            </p:nvSpPr>
            <p:spPr>
              <a:xfrm>
                <a:off x="2591771" y="6258162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771" y="6258162"/>
                <a:ext cx="386644" cy="30777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3" name="TextBox 82"/>
              <p:cNvSpPr txBox="1"/>
              <p:nvPr/>
            </p:nvSpPr>
            <p:spPr>
              <a:xfrm>
                <a:off x="3685626" y="6258162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626" y="6258162"/>
                <a:ext cx="386644" cy="30777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4" name="TextBox 83"/>
              <p:cNvSpPr txBox="1"/>
              <p:nvPr/>
            </p:nvSpPr>
            <p:spPr>
              <a:xfrm>
                <a:off x="1166223" y="4806660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223" y="4806660"/>
                <a:ext cx="386644" cy="30777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5" name="TextBox 84"/>
              <p:cNvSpPr txBox="1"/>
              <p:nvPr/>
            </p:nvSpPr>
            <p:spPr>
              <a:xfrm>
                <a:off x="2982383" y="4806660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383" y="4806660"/>
                <a:ext cx="386644" cy="30777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73959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dirty="0" smtClean="0">
                    <a:ea typeface="Calibri"/>
                  </a:rPr>
                  <a:t>נתון גרף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𝐺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  <m:t>𝑉</m:t>
                        </m:r>
                        <m: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>
                    <a:latin typeface="Arial"/>
                    <a:ea typeface="Times New Roman"/>
                    <a:cs typeface="Arial"/>
                  </a:rPr>
                  <a:t> </a:t>
                </a:r>
                <a:r>
                  <a:rPr lang="he-IL" dirty="0" smtClean="0">
                    <a:latin typeface="Arial"/>
                    <a:ea typeface="Times New Roman"/>
                    <a:cs typeface="Arial"/>
                  </a:rPr>
                  <a:t> </a:t>
                </a:r>
                <a:r>
                  <a:rPr lang="he-IL" dirty="0" smtClean="0">
                    <a:ea typeface="Calibri"/>
                  </a:rPr>
                  <a:t>(</a:t>
                </a:r>
                <a:r>
                  <a:rPr lang="he-IL" dirty="0">
                    <a:ea typeface="Calibri"/>
                  </a:rPr>
                  <a:t>מכוון או לא </a:t>
                </a:r>
                <a:r>
                  <a:rPr lang="he-IL" dirty="0" smtClean="0">
                    <a:ea typeface="Calibri"/>
                  </a:rPr>
                  <a:t>מכוון) ונתונה </a:t>
                </a:r>
                <a:r>
                  <a:rPr lang="he-IL" dirty="0">
                    <a:ea typeface="Calibri"/>
                  </a:rPr>
                  <a:t>פונקציית משקל על הקשתות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𝑤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: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𝐸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→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ℝ</m:t>
                    </m:r>
                  </m:oMath>
                </a14:m>
                <a:r>
                  <a:rPr lang="he-IL" dirty="0">
                    <a:ea typeface="Times New Roman"/>
                  </a:rPr>
                  <a:t>.</a:t>
                </a:r>
                <a:endParaRPr lang="en-US" sz="11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נסמן </a:t>
                </a:r>
                <a:r>
                  <a:rPr lang="he-IL" dirty="0" smtClean="0">
                    <a:ea typeface="Times New Roman"/>
                  </a:rPr>
                  <a:t>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  <m:t>𝑢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 smtClean="0">
                    <a:ea typeface="Times New Roman"/>
                  </a:rPr>
                  <a:t> </a:t>
                </a:r>
                <a:r>
                  <a:rPr lang="he-IL" dirty="0">
                    <a:ea typeface="Times New Roman"/>
                  </a:rPr>
                  <a:t>או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>
                    <a:ea typeface="Times New Roman"/>
                  </a:rPr>
                  <a:t> את משקל המסלול הקל ביותר מ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𝑢</m:t>
                    </m:r>
                  </m:oMath>
                </a14:m>
                <a:r>
                  <a:rPr lang="he-IL" dirty="0">
                    <a:ea typeface="Times New Roman"/>
                  </a:rPr>
                  <a:t> ל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ea typeface="Times New Roman"/>
                  </a:rPr>
                  <a:t>.</a:t>
                </a:r>
                <a:endParaRPr lang="en-US" sz="1100" dirty="0">
                  <a:ea typeface="Calibri"/>
                  <a:cs typeface="Arial"/>
                </a:endParaRPr>
              </a:p>
              <a:p>
                <a:pPr marL="617538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משקל מסלול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=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סכום משקלי הקשתות במסלול</a:t>
                </a: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.</a:t>
                </a:r>
              </a:p>
              <a:p>
                <a:pPr lvl="0">
                  <a:lnSpc>
                    <a:spcPct val="135000"/>
                  </a:lnSpc>
                </a:pPr>
                <a:endParaRPr lang="he-IL" dirty="0" smtClean="0">
                  <a:ea typeface="Times New Roman"/>
                </a:endParaRPr>
              </a:p>
              <a:p>
                <a:pPr lvl="0">
                  <a:lnSpc>
                    <a:spcPct val="135000"/>
                  </a:lnSpc>
                </a:pPr>
                <a:r>
                  <a:rPr lang="he-IL" sz="2200" b="1" u="sng" dirty="0" smtClean="0">
                    <a:solidFill>
                      <a:srgbClr val="000066"/>
                    </a:solidFill>
                    <a:ea typeface="Times New Roman"/>
                  </a:rPr>
                  <a:t>תכונות מסלולים קלים ביותר</a:t>
                </a:r>
              </a:p>
              <a:p>
                <a:pPr marL="34290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b="1" dirty="0" smtClean="0">
                    <a:ea typeface="Times New Roman"/>
                  </a:rPr>
                  <a:t>מבנה אופטימלי:</a:t>
                </a:r>
                <a:r>
                  <a:rPr lang="he-IL" dirty="0" smtClean="0">
                    <a:ea typeface="Times New Roman"/>
                  </a:rPr>
                  <a:t> תת מסלול של מסלול קל ביותר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Times New Roman"/>
                      </a:rPr>
                      <m:t>𝑃</m:t>
                    </m:r>
                  </m:oMath>
                </a14:m>
                <a:r>
                  <a:rPr lang="he-IL" dirty="0" smtClean="0">
                    <a:ea typeface="Times New Roman"/>
                  </a:rPr>
                  <a:t> הוא</a:t>
                </a:r>
                <a:r>
                  <a:rPr lang="he-IL" dirty="0">
                    <a:ea typeface="Times New Roman"/>
                  </a:rPr>
                  <a:t> </a:t>
                </a:r>
                <a:r>
                  <a:rPr lang="he-IL" dirty="0" smtClean="0">
                    <a:ea typeface="Times New Roman"/>
                  </a:rPr>
                  <a:t>מסלול קל ביותר.</a:t>
                </a:r>
                <a:endParaRPr lang="he-IL" dirty="0">
                  <a:ea typeface="Times New Roman"/>
                </a:endParaRPr>
              </a:p>
              <a:p>
                <a:pPr marL="1068388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אחרת, ניתן היה לשפר את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𝑃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 ע"י החלפת תת המסלול.</a:t>
                </a:r>
                <a:endParaRPr lang="he-IL" sz="1600" dirty="0">
                  <a:solidFill>
                    <a:srgbClr val="000099"/>
                  </a:solidFill>
                  <a:ea typeface="Times New Roman"/>
                </a:endParaRP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endParaRPr lang="he-IL" b="1" dirty="0" smtClean="0">
                  <a:ea typeface="Times New Roman"/>
                </a:endParaRP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endParaRPr lang="he-IL" b="1" dirty="0" smtClean="0">
                  <a:ea typeface="Times New Roman"/>
                </a:endParaRP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endParaRPr lang="he-IL" b="1" dirty="0">
                  <a:ea typeface="Times New Roman"/>
                </a:endParaRP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 startAt="2"/>
                </a:pPr>
                <a:r>
                  <a:rPr lang="he-IL" b="1" dirty="0" smtClean="0">
                    <a:ea typeface="Times New Roman"/>
                  </a:rPr>
                  <a:t>אי שוויון המשולש:</a:t>
                </a:r>
                <a:r>
                  <a:rPr lang="he-IL" dirty="0" smtClean="0">
                    <a:ea typeface="Times New Roman"/>
                  </a:rPr>
                  <a:t> לכל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Times New Roman"/>
                      </a:rPr>
                      <m:t>𝑢</m:t>
                    </m:r>
                    <m:r>
                      <a:rPr lang="en-US" b="0" i="1" smtClean="0">
                        <a:latin typeface="Cambria Math"/>
                        <a:ea typeface="Times New Roman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Times New Roman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Times New Roman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Times New Roman"/>
                      </a:rPr>
                      <m:t>𝑤</m:t>
                    </m:r>
                    <m:r>
                      <a:rPr lang="en-US" b="0" i="1" smtClean="0">
                        <a:latin typeface="Cambria Math"/>
                        <a:ea typeface="Times New Roman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Times New Roman"/>
                      </a:rPr>
                      <m:t>𝑉</m:t>
                    </m:r>
                  </m:oMath>
                </a14:m>
                <a:r>
                  <a:rPr lang="he-IL" dirty="0" smtClean="0">
                    <a:ea typeface="Times New Roman"/>
                  </a:rPr>
                  <a:t>:</a:t>
                </a:r>
              </a:p>
              <a:p>
                <a:pPr lvl="0" algn="ctr" rtl="0"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Times New Roman"/>
                        </a:rPr>
                        <m:t>𝑑𝑖𝑠𝑡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Times New Roman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/>
                              <a:ea typeface="Times New Roman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Times New Roman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Times New Roman"/>
                        </a:rPr>
                        <m:t> ≤ </m:t>
                      </m:r>
                      <m:r>
                        <a:rPr lang="en-US" b="0" i="1" smtClean="0">
                          <a:latin typeface="Cambria Math"/>
                          <a:ea typeface="Times New Roman"/>
                        </a:rPr>
                        <m:t>𝑑𝑖𝑠𝑡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Times New Roman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/>
                              <a:ea typeface="Times New Roman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Times New Roman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Times New Roman"/>
                        </a:rPr>
                        <m:t> + </m:t>
                      </m:r>
                      <m:r>
                        <a:rPr lang="en-US" b="0" i="1" smtClean="0">
                          <a:latin typeface="Cambria Math"/>
                          <a:ea typeface="Times New Roman"/>
                        </a:rPr>
                        <m:t>𝑑𝑖𝑠𝑡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Times New Roman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/>
                              <a:ea typeface="Times New Roman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Times New Roman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he-IL" dirty="0" smtClean="0">
                  <a:ea typeface="Times New Roman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 cstate="print"/>
                <a:stretch>
                  <a:fillRect r="-92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מסלולים קלים ביותר (</a:t>
            </a:r>
            <a:r>
              <a:rPr lang="en-US" dirty="0" smtClean="0"/>
              <a:t>SP</a:t>
            </a:r>
            <a:r>
              <a:rPr lang="he-IL" dirty="0" smtClean="0"/>
              <a:t>)</a:t>
            </a:r>
            <a:endParaRPr lang="he-IL" dirty="0"/>
          </a:p>
        </p:txBody>
      </p:sp>
      <p:sp>
        <p:nvSpPr>
          <p:cNvPr id="24" name="TextBox 23"/>
          <p:cNvSpPr txBox="1"/>
          <p:nvPr/>
        </p:nvSpPr>
        <p:spPr>
          <a:xfrm>
            <a:off x="4261659" y="6500813"/>
            <a:ext cx="620683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he-IL" sz="1000" dirty="0" smtClean="0">
                <a:solidFill>
                  <a:schemeClr val="bg1">
                    <a:lumMod val="50000"/>
                  </a:schemeClr>
                </a:solidFill>
              </a:rPr>
              <a:t>יונתן יניב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1520" y="3501008"/>
            <a:ext cx="3330469" cy="1227799"/>
            <a:chOff x="143508" y="3537012"/>
            <a:chExt cx="3330469" cy="1227799"/>
          </a:xfrm>
        </p:grpSpPr>
        <p:sp>
          <p:nvSpPr>
            <p:cNvPr id="6" name="Freeform 5"/>
            <p:cNvSpPr/>
            <p:nvPr/>
          </p:nvSpPr>
          <p:spPr>
            <a:xfrm>
              <a:off x="1253114" y="3537012"/>
              <a:ext cx="942975" cy="746595"/>
            </a:xfrm>
            <a:custGeom>
              <a:avLst/>
              <a:gdLst>
                <a:gd name="connsiteX0" fmla="*/ 0 w 942975"/>
                <a:gd name="connsiteY0" fmla="*/ 536830 h 765430"/>
                <a:gd name="connsiteX1" fmla="*/ 466725 w 942975"/>
                <a:gd name="connsiteY1" fmla="*/ 3430 h 765430"/>
                <a:gd name="connsiteX2" fmla="*/ 942975 w 942975"/>
                <a:gd name="connsiteY2" fmla="*/ 765430 h 765430"/>
                <a:gd name="connsiteX0" fmla="*/ 0 w 942975"/>
                <a:gd name="connsiteY0" fmla="*/ 517995 h 746595"/>
                <a:gd name="connsiteX1" fmla="*/ 609600 w 942975"/>
                <a:gd name="connsiteY1" fmla="*/ 3645 h 746595"/>
                <a:gd name="connsiteX2" fmla="*/ 942975 w 942975"/>
                <a:gd name="connsiteY2" fmla="*/ 746595 h 74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2975" h="746595">
                  <a:moveTo>
                    <a:pt x="0" y="517995"/>
                  </a:moveTo>
                  <a:cubicBezTo>
                    <a:pt x="154781" y="232245"/>
                    <a:pt x="452438" y="-34455"/>
                    <a:pt x="609600" y="3645"/>
                  </a:cubicBezTo>
                  <a:cubicBezTo>
                    <a:pt x="766762" y="41745"/>
                    <a:pt x="783431" y="384645"/>
                    <a:pt x="942975" y="746595"/>
                  </a:cubicBezTo>
                </a:path>
              </a:pathLst>
            </a:cu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47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37773" y="4412386"/>
              <a:ext cx="22860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Freeform 47"/>
            <p:cNvSpPr/>
            <p:nvPr/>
          </p:nvSpPr>
          <p:spPr>
            <a:xfrm>
              <a:off x="413638" y="3980338"/>
              <a:ext cx="2844316" cy="483097"/>
            </a:xfrm>
            <a:custGeom>
              <a:avLst/>
              <a:gdLst>
                <a:gd name="connsiteX0" fmla="*/ 0 w 3994951"/>
                <a:gd name="connsiteY0" fmla="*/ 324035 h 631794"/>
                <a:gd name="connsiteX1" fmla="*/ 967666 w 3994951"/>
                <a:gd name="connsiteY1" fmla="*/ 48827 h 631794"/>
                <a:gd name="connsiteX2" fmla="*/ 1908699 w 3994951"/>
                <a:gd name="connsiteY2" fmla="*/ 616998 h 631794"/>
                <a:gd name="connsiteX3" fmla="*/ 3258105 w 3994951"/>
                <a:gd name="connsiteY3" fmla="*/ 137604 h 631794"/>
                <a:gd name="connsiteX4" fmla="*/ 3994951 w 3994951"/>
                <a:gd name="connsiteY4" fmla="*/ 288525 h 63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4951" h="631794">
                  <a:moveTo>
                    <a:pt x="0" y="324035"/>
                  </a:moveTo>
                  <a:cubicBezTo>
                    <a:pt x="324775" y="162017"/>
                    <a:pt x="649550" y="0"/>
                    <a:pt x="967666" y="48827"/>
                  </a:cubicBezTo>
                  <a:cubicBezTo>
                    <a:pt x="1285782" y="97654"/>
                    <a:pt x="1526959" y="602202"/>
                    <a:pt x="1908699" y="616998"/>
                  </a:cubicBezTo>
                  <a:cubicBezTo>
                    <a:pt x="2290439" y="631794"/>
                    <a:pt x="2910396" y="192350"/>
                    <a:pt x="3258105" y="137604"/>
                  </a:cubicBezTo>
                  <a:cubicBezTo>
                    <a:pt x="3605814" y="82858"/>
                    <a:pt x="3800382" y="185691"/>
                    <a:pt x="3994951" y="288525"/>
                  </a:cubicBezTo>
                </a:path>
              </a:pathLst>
            </a:cu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143508" y="4148924"/>
              <a:ext cx="288032" cy="28803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 smtClean="0">
                  <a:cs typeface="Arial" pitchFamily="34" charset="0"/>
                </a:rPr>
                <a:t>u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1097713" y="3944334"/>
              <a:ext cx="288032" cy="28803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 smtClean="0">
                  <a:cs typeface="Arial" pitchFamily="34" charset="0"/>
                </a:rPr>
                <a:t>x</a:t>
              </a:r>
              <a:endParaRPr lang="en-US" sz="1600" dirty="0">
                <a:cs typeface="Arial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2069821" y="4160358"/>
              <a:ext cx="288032" cy="28803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 smtClean="0">
                  <a:cs typeface="Arial" pitchFamily="34" charset="0"/>
                </a:rPr>
                <a:t>y</a:t>
              </a:r>
              <a:endParaRPr lang="en-US" sz="1400" dirty="0">
                <a:cs typeface="Arial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185945" y="4160358"/>
              <a:ext cx="288032" cy="28803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 smtClean="0">
                  <a:cs typeface="Arial" pitchFamily="34" charset="0"/>
                </a:rPr>
                <a:t>v</a:t>
              </a:r>
              <a:endParaRPr lang="en-US" sz="1600" dirty="0"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1520" y="5229200"/>
            <a:ext cx="1171556" cy="1080120"/>
            <a:chOff x="231007" y="5301208"/>
            <a:chExt cx="1171556" cy="1080120"/>
          </a:xfrm>
        </p:grpSpPr>
        <p:sp>
          <p:nvSpPr>
            <p:cNvPr id="9" name="Freeform 8"/>
            <p:cNvSpPr/>
            <p:nvPr/>
          </p:nvSpPr>
          <p:spPr>
            <a:xfrm>
              <a:off x="361950" y="5448296"/>
              <a:ext cx="895350" cy="809629"/>
            </a:xfrm>
            <a:custGeom>
              <a:avLst/>
              <a:gdLst>
                <a:gd name="connsiteX0" fmla="*/ 0 w 895350"/>
                <a:gd name="connsiteY0" fmla="*/ 809629 h 809629"/>
                <a:gd name="connsiteX1" fmla="*/ 447675 w 895350"/>
                <a:gd name="connsiteY1" fmla="*/ 4 h 809629"/>
                <a:gd name="connsiteX2" fmla="*/ 895350 w 895350"/>
                <a:gd name="connsiteY2" fmla="*/ 800104 h 809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350" h="809629">
                  <a:moveTo>
                    <a:pt x="0" y="809629"/>
                  </a:moveTo>
                  <a:cubicBezTo>
                    <a:pt x="149225" y="405610"/>
                    <a:pt x="298450" y="1591"/>
                    <a:pt x="447675" y="4"/>
                  </a:cubicBezTo>
                  <a:cubicBezTo>
                    <a:pt x="596900" y="-1584"/>
                    <a:pt x="746125" y="399260"/>
                    <a:pt x="895350" y="800104"/>
                  </a:cubicBezTo>
                </a:path>
              </a:pathLst>
            </a:cu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361950" y="6218423"/>
              <a:ext cx="904875" cy="107851"/>
            </a:xfrm>
            <a:custGeom>
              <a:avLst/>
              <a:gdLst>
                <a:gd name="connsiteX0" fmla="*/ 0 w 904875"/>
                <a:gd name="connsiteY0" fmla="*/ 98986 h 215703"/>
                <a:gd name="connsiteX1" fmla="*/ 295275 w 904875"/>
                <a:gd name="connsiteY1" fmla="*/ 3736 h 215703"/>
                <a:gd name="connsiteX2" fmla="*/ 619125 w 904875"/>
                <a:gd name="connsiteY2" fmla="*/ 213286 h 215703"/>
                <a:gd name="connsiteX3" fmla="*/ 904875 w 904875"/>
                <a:gd name="connsiteY3" fmla="*/ 98986 h 21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4875" h="215703">
                  <a:moveTo>
                    <a:pt x="0" y="98986"/>
                  </a:moveTo>
                  <a:cubicBezTo>
                    <a:pt x="96044" y="41836"/>
                    <a:pt x="192088" y="-15314"/>
                    <a:pt x="295275" y="3736"/>
                  </a:cubicBezTo>
                  <a:cubicBezTo>
                    <a:pt x="398463" y="22786"/>
                    <a:pt x="517525" y="197411"/>
                    <a:pt x="619125" y="213286"/>
                  </a:cubicBezTo>
                  <a:cubicBezTo>
                    <a:pt x="720725" y="229161"/>
                    <a:pt x="812800" y="164073"/>
                    <a:pt x="904875" y="98986"/>
                  </a:cubicBezTo>
                </a:path>
              </a:pathLst>
            </a:custGeom>
            <a:ln w="190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rgbClr val="003300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672769" y="5301208"/>
              <a:ext cx="288032" cy="288032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 smtClean="0">
                  <a:cs typeface="Arial" pitchFamily="34" charset="0"/>
                </a:rPr>
                <a:t>w</a:t>
              </a:r>
              <a:endParaRPr lang="en-US" sz="1600" dirty="0">
                <a:cs typeface="Arial" pitchFamily="34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31007" y="6093296"/>
              <a:ext cx="1171556" cy="288032"/>
              <a:chOff x="231007" y="6093296"/>
              <a:chExt cx="1171556" cy="288032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231007" y="6093296"/>
                <a:ext cx="288032" cy="288032"/>
              </a:xfrm>
              <a:prstGeom prst="ellipse">
                <a:avLst/>
              </a:prstGeom>
              <a:ln>
                <a:solidFill>
                  <a:schemeClr val="dk1">
                    <a:shade val="95000"/>
                    <a:satMod val="105000"/>
                    <a:alpha val="4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 smtClean="0">
                    <a:cs typeface="Arial" pitchFamily="34" charset="0"/>
                  </a:rPr>
                  <a:t>u</a:t>
                </a:r>
                <a:endParaRPr lang="en-US" sz="1600" dirty="0">
                  <a:cs typeface="Arial" pitchFamily="34" charset="0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114531" y="6093296"/>
                <a:ext cx="288032" cy="288032"/>
              </a:xfrm>
              <a:prstGeom prst="ellipse">
                <a:avLst/>
              </a:prstGeom>
              <a:ln>
                <a:solidFill>
                  <a:schemeClr val="dk1">
                    <a:shade val="95000"/>
                    <a:satMod val="105000"/>
                    <a:alpha val="4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 smtClean="0">
                    <a:cs typeface="Arial" pitchFamily="34" charset="0"/>
                  </a:rPr>
                  <a:t>v</a:t>
                </a:r>
                <a:endParaRPr lang="en-US" sz="1600" dirty="0"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55668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34290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</a:t>
                </a:r>
                <a:r>
                  <a:rPr lang="he-IL" b="1" dirty="0" smtClean="0">
                    <a:ea typeface="Calibri"/>
                  </a:rPr>
                  <a:t>אתחל:</a:t>
                </a:r>
                <a:r>
                  <a:rPr lang="he-IL" dirty="0" smtClean="0">
                    <a:ea typeface="Calibri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</a:rPr>
                      <m:t>←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0</m:t>
                    </m:r>
                  </m:oMath>
                </a14:m>
                <a:r>
                  <a:rPr lang="he-IL" dirty="0">
                    <a:ea typeface="Calibri"/>
                  </a:rPr>
                  <a:t>, </a:t>
                </a:r>
                <a:r>
                  <a:rPr lang="he-IL" dirty="0" smtClean="0">
                    <a:ea typeface="Calibri"/>
                    <a:cs typeface="Arial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←∞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  לכל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≠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𝑠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.</a:t>
                </a: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</a:t>
                </a:r>
                <a:r>
                  <a:rPr lang="he-IL" b="1" dirty="0" smtClean="0">
                    <a:ea typeface="Calibri"/>
                  </a:rPr>
                  <a:t>בצע </a:t>
                </a:r>
                <a:r>
                  <a:rPr lang="he-IL" dirty="0" smtClean="0">
                    <a:ea typeface="Calibri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𝑉</m:t>
                        </m:r>
                      </m:e>
                    </m:d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פעמים,</a:t>
                </a:r>
              </a:p>
              <a:p>
                <a:pPr marL="623888" lvl="0">
                  <a:lnSpc>
                    <a:spcPct val="135000"/>
                  </a:lnSpc>
                </a:pPr>
                <a:r>
                  <a:rPr lang="en-US" sz="1800" dirty="0" smtClean="0">
                    <a:ea typeface="Calibri"/>
                    <a:cs typeface="Arial"/>
                  </a:rPr>
                  <a:t>2.1</a:t>
                </a:r>
                <a:r>
                  <a:rPr lang="he-IL" sz="1800" dirty="0" smtClean="0">
                    <a:ea typeface="Calibri"/>
                    <a:cs typeface="Arial"/>
                  </a:rPr>
                  <a:t>.  </a:t>
                </a:r>
                <a:r>
                  <a:rPr lang="he-IL" dirty="0" smtClean="0">
                    <a:ea typeface="Calibri"/>
                    <a:cs typeface="Arial"/>
                  </a:rPr>
                  <a:t>עבור על הקשתות בסדר כלשהו.</a:t>
                </a:r>
                <a:r>
                  <a:rPr lang="he-IL" dirty="0">
                    <a:ea typeface="Calibri"/>
                    <a:cs typeface="Arial"/>
                  </a:rPr>
                  <a:t> </a:t>
                </a:r>
                <a:r>
                  <a:rPr lang="he-IL" sz="1800" dirty="0" smtClean="0">
                    <a:ea typeface="Calibri"/>
                    <a:cs typeface="Arial"/>
                  </a:rPr>
                  <a:t>לכל קשת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𝑢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𝐸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בצע צעד רלקסציה: </a:t>
                </a:r>
              </a:p>
              <a:p>
                <a:pPr lvl="0" algn="ctr" rtl="0"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  <m:t>𝑑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  <m:t>𝑣</m:t>
                          </m:r>
                        </m:e>
                      </m:d>
                      <m:r>
                        <a:rPr lang="en-US" sz="1800" b="0" i="1" smtClean="0">
                          <a:latin typeface="Cambria Math"/>
                          <a:ea typeface="Calibri"/>
                          <a:cs typeface="Arial"/>
                        </a:rPr>
                        <m:t>←</m:t>
                      </m:r>
                      <m:func>
                        <m:funcPr>
                          <m:ctrlP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/>
                              <a:ea typeface="Calibri"/>
                              <a:cs typeface="Arial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800" b="0" i="1" smtClean="0">
                                  <a:latin typeface="Cambria Math"/>
                                  <a:cs typeface="Aria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latin typeface="Cambria Math"/>
                                  <a:cs typeface="Arial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latin typeface="Cambria Math"/>
                                  <a:cs typeface="Arial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latin typeface="Cambria Math"/>
                                  <a:cs typeface="Arial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𝑢</m:t>
                                  </m:r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,</m:t>
                                  </m:r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1800" dirty="0">
                  <a:ea typeface="Calibri"/>
                  <a:cs typeface="Arial"/>
                </a:endParaRPr>
              </a:p>
              <a:p>
                <a:pPr marL="0" lvl="1" indent="0">
                  <a:lnSpc>
                    <a:spcPct val="135000"/>
                  </a:lnSpc>
                  <a:buNone/>
                </a:pPr>
                <a:endParaRPr lang="he-IL" sz="1800" dirty="0" smtClean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</a:t>
            </a:r>
            <a:r>
              <a:rPr lang="en-US" dirty="0" smtClean="0"/>
              <a:t>Bellman-Ford</a:t>
            </a:r>
            <a:endParaRPr lang="he-IL" dirty="0"/>
          </a:p>
        </p:txBody>
      </p:sp>
      <p:grpSp>
        <p:nvGrpSpPr>
          <p:cNvPr id="47" name="Group 71"/>
          <p:cNvGrpSpPr/>
          <p:nvPr/>
        </p:nvGrpSpPr>
        <p:grpSpPr>
          <a:xfrm>
            <a:off x="413948" y="3573016"/>
            <a:ext cx="3690000" cy="2694073"/>
            <a:chOff x="413948" y="3356992"/>
            <a:chExt cx="3690000" cy="2694073"/>
          </a:xfrm>
        </p:grpSpPr>
        <p:cxnSp>
          <p:nvCxnSpPr>
            <p:cNvPr id="48" name="Straight Connector 47"/>
            <p:cNvCxnSpPr>
              <a:stCxn id="60" idx="7"/>
              <a:endCxn id="63" idx="3"/>
            </p:cNvCxnSpPr>
            <p:nvPr/>
          </p:nvCxnSpPr>
          <p:spPr>
            <a:xfrm rot="5400000" flipH="1" flipV="1">
              <a:off x="79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60" idx="5"/>
              <a:endCxn id="61" idx="1"/>
            </p:cNvCxnSpPr>
            <p:nvPr/>
          </p:nvCxnSpPr>
          <p:spPr>
            <a:xfrm rot="16200000" flipH="1">
              <a:off x="798047" y="490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61" idx="0"/>
              <a:endCxn id="62" idx="4"/>
            </p:cNvCxnSpPr>
            <p:nvPr/>
          </p:nvCxnSpPr>
          <p:spPr>
            <a:xfrm rot="5400000" flipH="1" flipV="1">
              <a:off x="1403948" y="528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2" idx="6"/>
              <a:endCxn id="65" idx="2"/>
            </p:cNvCxnSpPr>
            <p:nvPr/>
          </p:nvCxnSpPr>
          <p:spPr>
            <a:xfrm>
              <a:off x="1943948" y="474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3" idx="5"/>
              <a:endCxn id="65" idx="1"/>
            </p:cNvCxnSpPr>
            <p:nvPr/>
          </p:nvCxnSpPr>
          <p:spPr>
            <a:xfrm rot="16200000" flipH="1">
              <a:off x="187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65" idx="0"/>
              <a:endCxn id="66" idx="4"/>
            </p:cNvCxnSpPr>
            <p:nvPr/>
          </p:nvCxnSpPr>
          <p:spPr>
            <a:xfrm rot="5400000" flipH="1" flipV="1">
              <a:off x="2483948" y="420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63" idx="6"/>
              <a:endCxn id="66" idx="2"/>
            </p:cNvCxnSpPr>
            <p:nvPr/>
          </p:nvCxnSpPr>
          <p:spPr>
            <a:xfrm>
              <a:off x="1943948" y="366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61" idx="6"/>
              <a:endCxn id="64" idx="2"/>
            </p:cNvCxnSpPr>
            <p:nvPr/>
          </p:nvCxnSpPr>
          <p:spPr>
            <a:xfrm>
              <a:off x="194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64" idx="6"/>
              <a:endCxn id="67" idx="2"/>
            </p:cNvCxnSpPr>
            <p:nvPr/>
          </p:nvCxnSpPr>
          <p:spPr>
            <a:xfrm>
              <a:off x="302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41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s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49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49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49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257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257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257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365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728246" y="50996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907886" y="3947570"/>
              <a:ext cx="351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-7</a:t>
              </a:r>
              <a:endParaRPr lang="en-US" sz="16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964062" y="523617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109214" y="335699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11</a:t>
              </a:r>
              <a:endParaRPr lang="en-US" sz="16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177234" y="391854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12</a:t>
              </a:r>
              <a:endParaRPr lang="en-US" sz="16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073869" y="4444088"/>
              <a:ext cx="351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-6</a:t>
              </a:r>
              <a:endParaRPr lang="en-US" sz="16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807804" y="400506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087724" y="548122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15</a:t>
              </a:r>
              <a:endParaRPr lang="en-US" sz="16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196872" y="549574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cxnSp>
        <p:nvCxnSpPr>
          <p:cNvPr id="77" name="Straight Connector 76"/>
          <p:cNvCxnSpPr>
            <a:stCxn id="61" idx="0"/>
            <a:endCxn id="62" idx="4"/>
          </p:cNvCxnSpPr>
          <p:nvPr/>
        </p:nvCxnSpPr>
        <p:spPr>
          <a:xfrm rot="5400000" flipH="1" flipV="1">
            <a:off x="1403948" y="5502089"/>
            <a:ext cx="6300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8" name="TextBox 77"/>
              <p:cNvSpPr txBox="1"/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000099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9" name="TextBox 78"/>
              <p:cNvSpPr txBox="1"/>
              <p:nvPr/>
            </p:nvSpPr>
            <p:spPr>
              <a:xfrm>
                <a:off x="1489511" y="3370095"/>
                <a:ext cx="476412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solidFill>
                            <a:srgbClr val="008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400" b="1" i="1">
                          <a:solidFill>
                            <a:srgbClr val="008000"/>
                          </a:solidFill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he-IL" sz="1400" b="1" i="1" dirty="0">
                  <a:solidFill>
                    <a:srgbClr val="008000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511" y="3370095"/>
                <a:ext cx="476412" cy="30777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0" name="TextBox 79"/>
              <p:cNvSpPr txBox="1"/>
              <p:nvPr/>
            </p:nvSpPr>
            <p:spPr>
              <a:xfrm>
                <a:off x="2623449" y="3370095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449" y="3370095"/>
                <a:ext cx="386644" cy="30777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1" name="TextBox 80"/>
              <p:cNvSpPr txBox="1"/>
              <p:nvPr/>
            </p:nvSpPr>
            <p:spPr>
              <a:xfrm>
                <a:off x="1509395" y="6258162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395" y="6258162"/>
                <a:ext cx="386644" cy="30777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2" name="TextBox 81"/>
              <p:cNvSpPr txBox="1"/>
              <p:nvPr/>
            </p:nvSpPr>
            <p:spPr>
              <a:xfrm>
                <a:off x="2591771" y="6258162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771" y="6258162"/>
                <a:ext cx="386644" cy="30777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3" name="TextBox 82"/>
              <p:cNvSpPr txBox="1"/>
              <p:nvPr/>
            </p:nvSpPr>
            <p:spPr>
              <a:xfrm>
                <a:off x="3685626" y="6258162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626" y="6258162"/>
                <a:ext cx="386644" cy="30777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4" name="TextBox 83"/>
              <p:cNvSpPr txBox="1"/>
              <p:nvPr/>
            </p:nvSpPr>
            <p:spPr>
              <a:xfrm>
                <a:off x="1166223" y="4806660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223" y="4806660"/>
                <a:ext cx="386644" cy="307777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5" name="TextBox 84"/>
              <p:cNvSpPr txBox="1"/>
              <p:nvPr/>
            </p:nvSpPr>
            <p:spPr>
              <a:xfrm>
                <a:off x="2982383" y="4806660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383" y="4806660"/>
                <a:ext cx="386644" cy="307777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>
            <a:stCxn id="60" idx="7"/>
            <a:endCxn id="63" idx="3"/>
          </p:cNvCxnSpPr>
          <p:nvPr/>
        </p:nvCxnSpPr>
        <p:spPr>
          <a:xfrm flipV="1">
            <a:off x="798047" y="4041188"/>
            <a:ext cx="761802" cy="761802"/>
          </a:xfrm>
          <a:prstGeom prst="line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191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34290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</a:t>
                </a:r>
                <a:r>
                  <a:rPr lang="he-IL" b="1" dirty="0" smtClean="0">
                    <a:ea typeface="Calibri"/>
                  </a:rPr>
                  <a:t>אתחל:</a:t>
                </a:r>
                <a:r>
                  <a:rPr lang="he-IL" dirty="0" smtClean="0">
                    <a:ea typeface="Calibri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</a:rPr>
                      <m:t>←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0</m:t>
                    </m:r>
                  </m:oMath>
                </a14:m>
                <a:r>
                  <a:rPr lang="he-IL" dirty="0">
                    <a:ea typeface="Calibri"/>
                  </a:rPr>
                  <a:t>, </a:t>
                </a:r>
                <a:r>
                  <a:rPr lang="he-IL" dirty="0" smtClean="0">
                    <a:ea typeface="Calibri"/>
                    <a:cs typeface="Arial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←∞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  לכל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≠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𝑠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.</a:t>
                </a: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</a:t>
                </a:r>
                <a:r>
                  <a:rPr lang="he-IL" b="1" dirty="0" smtClean="0">
                    <a:ea typeface="Calibri"/>
                  </a:rPr>
                  <a:t>בצע </a:t>
                </a:r>
                <a:r>
                  <a:rPr lang="he-IL" dirty="0" smtClean="0">
                    <a:ea typeface="Calibri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𝑉</m:t>
                        </m:r>
                      </m:e>
                    </m:d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פעמים,</a:t>
                </a:r>
              </a:p>
              <a:p>
                <a:pPr marL="623888" lvl="0">
                  <a:lnSpc>
                    <a:spcPct val="135000"/>
                  </a:lnSpc>
                </a:pPr>
                <a:r>
                  <a:rPr lang="en-US" sz="1800" dirty="0" smtClean="0">
                    <a:ea typeface="Calibri"/>
                    <a:cs typeface="Arial"/>
                  </a:rPr>
                  <a:t>2.1</a:t>
                </a:r>
                <a:r>
                  <a:rPr lang="he-IL" sz="1800" dirty="0" smtClean="0">
                    <a:ea typeface="Calibri"/>
                    <a:cs typeface="Arial"/>
                  </a:rPr>
                  <a:t>.  </a:t>
                </a:r>
                <a:r>
                  <a:rPr lang="he-IL" dirty="0" smtClean="0">
                    <a:ea typeface="Calibri"/>
                    <a:cs typeface="Arial"/>
                  </a:rPr>
                  <a:t>עבור על הקשתות בסדר כלשהו.</a:t>
                </a:r>
                <a:r>
                  <a:rPr lang="he-IL" dirty="0">
                    <a:ea typeface="Calibri"/>
                    <a:cs typeface="Arial"/>
                  </a:rPr>
                  <a:t> </a:t>
                </a:r>
                <a:r>
                  <a:rPr lang="he-IL" sz="1800" dirty="0" smtClean="0">
                    <a:ea typeface="Calibri"/>
                    <a:cs typeface="Arial"/>
                  </a:rPr>
                  <a:t>לכל קשת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𝑢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𝐸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בצע צעד רלקסציה: </a:t>
                </a:r>
              </a:p>
              <a:p>
                <a:pPr lvl="0" algn="ctr" rtl="0"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  <m:t>𝑑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  <m:t>𝑣</m:t>
                          </m:r>
                        </m:e>
                      </m:d>
                      <m:r>
                        <a:rPr lang="en-US" sz="1800" b="0" i="1" smtClean="0">
                          <a:latin typeface="Cambria Math"/>
                          <a:ea typeface="Calibri"/>
                          <a:cs typeface="Arial"/>
                        </a:rPr>
                        <m:t>←</m:t>
                      </m:r>
                      <m:func>
                        <m:funcPr>
                          <m:ctrlP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/>
                              <a:ea typeface="Calibri"/>
                              <a:cs typeface="Arial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800" b="0" i="1" smtClean="0">
                                  <a:latin typeface="Cambria Math"/>
                                  <a:cs typeface="Aria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latin typeface="Cambria Math"/>
                                  <a:cs typeface="Arial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latin typeface="Cambria Math"/>
                                  <a:cs typeface="Arial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latin typeface="Cambria Math"/>
                                  <a:cs typeface="Arial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𝑢</m:t>
                                  </m:r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,</m:t>
                                  </m:r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1800" dirty="0">
                  <a:ea typeface="Calibri"/>
                  <a:cs typeface="Arial"/>
                </a:endParaRPr>
              </a:p>
              <a:p>
                <a:pPr marL="0" lvl="1" indent="0">
                  <a:lnSpc>
                    <a:spcPct val="135000"/>
                  </a:lnSpc>
                  <a:buNone/>
                </a:pPr>
                <a:endParaRPr lang="he-IL" sz="1800" dirty="0" smtClean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</a:t>
            </a:r>
            <a:r>
              <a:rPr lang="en-US" dirty="0" smtClean="0"/>
              <a:t>Bellman-Ford</a:t>
            </a:r>
            <a:endParaRPr lang="he-IL" dirty="0"/>
          </a:p>
        </p:txBody>
      </p:sp>
      <p:grpSp>
        <p:nvGrpSpPr>
          <p:cNvPr id="47" name="Group 71"/>
          <p:cNvGrpSpPr/>
          <p:nvPr/>
        </p:nvGrpSpPr>
        <p:grpSpPr>
          <a:xfrm>
            <a:off x="413948" y="3573016"/>
            <a:ext cx="3690000" cy="2694073"/>
            <a:chOff x="413948" y="3356992"/>
            <a:chExt cx="3690000" cy="2694073"/>
          </a:xfrm>
        </p:grpSpPr>
        <p:cxnSp>
          <p:nvCxnSpPr>
            <p:cNvPr id="48" name="Straight Connector 47"/>
            <p:cNvCxnSpPr>
              <a:stCxn id="60" idx="7"/>
              <a:endCxn id="63" idx="3"/>
            </p:cNvCxnSpPr>
            <p:nvPr/>
          </p:nvCxnSpPr>
          <p:spPr>
            <a:xfrm rot="5400000" flipH="1" flipV="1">
              <a:off x="79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60" idx="5"/>
              <a:endCxn id="61" idx="1"/>
            </p:cNvCxnSpPr>
            <p:nvPr/>
          </p:nvCxnSpPr>
          <p:spPr>
            <a:xfrm rot="16200000" flipH="1">
              <a:off x="798047" y="490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61" idx="0"/>
              <a:endCxn id="62" idx="4"/>
            </p:cNvCxnSpPr>
            <p:nvPr/>
          </p:nvCxnSpPr>
          <p:spPr>
            <a:xfrm rot="5400000" flipH="1" flipV="1">
              <a:off x="1403948" y="528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2" idx="6"/>
              <a:endCxn id="65" idx="2"/>
            </p:cNvCxnSpPr>
            <p:nvPr/>
          </p:nvCxnSpPr>
          <p:spPr>
            <a:xfrm>
              <a:off x="1943948" y="474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3" idx="5"/>
              <a:endCxn id="65" idx="1"/>
            </p:cNvCxnSpPr>
            <p:nvPr/>
          </p:nvCxnSpPr>
          <p:spPr>
            <a:xfrm rot="16200000" flipH="1">
              <a:off x="187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65" idx="0"/>
              <a:endCxn id="66" idx="4"/>
            </p:cNvCxnSpPr>
            <p:nvPr/>
          </p:nvCxnSpPr>
          <p:spPr>
            <a:xfrm rot="5400000" flipH="1" flipV="1">
              <a:off x="2483948" y="420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63" idx="6"/>
              <a:endCxn id="66" idx="2"/>
            </p:cNvCxnSpPr>
            <p:nvPr/>
          </p:nvCxnSpPr>
          <p:spPr>
            <a:xfrm>
              <a:off x="1943948" y="366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61" idx="6"/>
              <a:endCxn id="64" idx="2"/>
            </p:cNvCxnSpPr>
            <p:nvPr/>
          </p:nvCxnSpPr>
          <p:spPr>
            <a:xfrm>
              <a:off x="194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64" idx="6"/>
              <a:endCxn id="67" idx="2"/>
            </p:cNvCxnSpPr>
            <p:nvPr/>
          </p:nvCxnSpPr>
          <p:spPr>
            <a:xfrm>
              <a:off x="302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41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s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49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49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49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257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257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257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365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728246" y="50996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907886" y="3947570"/>
              <a:ext cx="351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-7</a:t>
              </a:r>
              <a:endParaRPr lang="en-US" sz="16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964062" y="523617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109214" y="335699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11</a:t>
              </a:r>
              <a:endParaRPr lang="en-US" sz="16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177234" y="391854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12</a:t>
              </a:r>
              <a:endParaRPr lang="en-US" sz="16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073869" y="4444088"/>
              <a:ext cx="351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-6</a:t>
              </a:r>
              <a:endParaRPr lang="en-US" sz="16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807804" y="400506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087724" y="548122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15</a:t>
              </a:r>
              <a:endParaRPr lang="en-US" sz="16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196872" y="549574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cxnSp>
        <p:nvCxnSpPr>
          <p:cNvPr id="77" name="Straight Connector 76"/>
          <p:cNvCxnSpPr>
            <a:stCxn id="61" idx="0"/>
            <a:endCxn id="62" idx="4"/>
          </p:cNvCxnSpPr>
          <p:nvPr/>
        </p:nvCxnSpPr>
        <p:spPr>
          <a:xfrm rot="5400000" flipH="1" flipV="1">
            <a:off x="1403948" y="5502089"/>
            <a:ext cx="6300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8" name="TextBox 77"/>
              <p:cNvSpPr txBox="1"/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000099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9" name="TextBox 78"/>
              <p:cNvSpPr txBox="1"/>
              <p:nvPr/>
            </p:nvSpPr>
            <p:spPr>
              <a:xfrm>
                <a:off x="1489511" y="3370095"/>
                <a:ext cx="476412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>
                          <a:solidFill>
                            <a:srgbClr val="000099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400" b="0" i="1">
                          <a:solidFill>
                            <a:srgbClr val="000099"/>
                          </a:solidFill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511" y="3370095"/>
                <a:ext cx="476412" cy="30777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0" name="TextBox 79"/>
              <p:cNvSpPr txBox="1"/>
              <p:nvPr/>
            </p:nvSpPr>
            <p:spPr>
              <a:xfrm>
                <a:off x="2623449" y="3370095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449" y="3370095"/>
                <a:ext cx="386644" cy="30777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1" name="TextBox 80"/>
              <p:cNvSpPr txBox="1"/>
              <p:nvPr/>
            </p:nvSpPr>
            <p:spPr>
              <a:xfrm>
                <a:off x="1509395" y="6258162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395" y="6258162"/>
                <a:ext cx="386644" cy="30777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2" name="TextBox 81"/>
              <p:cNvSpPr txBox="1"/>
              <p:nvPr/>
            </p:nvSpPr>
            <p:spPr>
              <a:xfrm>
                <a:off x="2591771" y="6258162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771" y="6258162"/>
                <a:ext cx="386644" cy="30777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3" name="TextBox 82"/>
              <p:cNvSpPr txBox="1"/>
              <p:nvPr/>
            </p:nvSpPr>
            <p:spPr>
              <a:xfrm>
                <a:off x="3685626" y="6258162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626" y="6258162"/>
                <a:ext cx="386644" cy="30777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4" name="TextBox 83"/>
              <p:cNvSpPr txBox="1"/>
              <p:nvPr/>
            </p:nvSpPr>
            <p:spPr>
              <a:xfrm>
                <a:off x="1166223" y="4806660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223" y="4806660"/>
                <a:ext cx="386644" cy="307777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5" name="TextBox 84"/>
              <p:cNvSpPr txBox="1"/>
              <p:nvPr/>
            </p:nvSpPr>
            <p:spPr>
              <a:xfrm>
                <a:off x="2982383" y="4806660"/>
                <a:ext cx="341760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solidFill>
                            <a:srgbClr val="00800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he-IL" sz="1400" b="1" i="1" dirty="0">
                  <a:solidFill>
                    <a:srgbClr val="008000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383" y="4806660"/>
                <a:ext cx="341760" cy="307777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>
            <a:stCxn id="63" idx="5"/>
            <a:endCxn id="65" idx="1"/>
          </p:cNvCxnSpPr>
          <p:nvPr/>
        </p:nvCxnSpPr>
        <p:spPr>
          <a:xfrm>
            <a:off x="1878047" y="4041188"/>
            <a:ext cx="761802" cy="761802"/>
          </a:xfrm>
          <a:prstGeom prst="line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6807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34290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</a:t>
                </a:r>
                <a:r>
                  <a:rPr lang="he-IL" b="1" dirty="0" smtClean="0">
                    <a:ea typeface="Calibri"/>
                  </a:rPr>
                  <a:t>אתחל:</a:t>
                </a:r>
                <a:r>
                  <a:rPr lang="he-IL" dirty="0" smtClean="0">
                    <a:ea typeface="Calibri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</a:rPr>
                      <m:t>←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0</m:t>
                    </m:r>
                  </m:oMath>
                </a14:m>
                <a:r>
                  <a:rPr lang="he-IL" dirty="0">
                    <a:ea typeface="Calibri"/>
                  </a:rPr>
                  <a:t>, </a:t>
                </a:r>
                <a:r>
                  <a:rPr lang="he-IL" dirty="0" smtClean="0">
                    <a:ea typeface="Calibri"/>
                    <a:cs typeface="Arial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←∞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  לכל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≠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𝑠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.</a:t>
                </a: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</a:t>
                </a:r>
                <a:r>
                  <a:rPr lang="he-IL" b="1" dirty="0" smtClean="0">
                    <a:ea typeface="Calibri"/>
                  </a:rPr>
                  <a:t>בצע </a:t>
                </a:r>
                <a:r>
                  <a:rPr lang="he-IL" dirty="0" smtClean="0">
                    <a:ea typeface="Calibri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𝑉</m:t>
                        </m:r>
                      </m:e>
                    </m:d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פעמים,</a:t>
                </a:r>
              </a:p>
              <a:p>
                <a:pPr marL="623888" lvl="0">
                  <a:lnSpc>
                    <a:spcPct val="135000"/>
                  </a:lnSpc>
                </a:pPr>
                <a:r>
                  <a:rPr lang="en-US" sz="1800" dirty="0" smtClean="0">
                    <a:ea typeface="Calibri"/>
                    <a:cs typeface="Arial"/>
                  </a:rPr>
                  <a:t>2.1</a:t>
                </a:r>
                <a:r>
                  <a:rPr lang="he-IL" sz="1800" dirty="0" smtClean="0">
                    <a:ea typeface="Calibri"/>
                    <a:cs typeface="Arial"/>
                  </a:rPr>
                  <a:t>.  </a:t>
                </a:r>
                <a:r>
                  <a:rPr lang="he-IL" dirty="0" smtClean="0">
                    <a:ea typeface="Calibri"/>
                    <a:cs typeface="Arial"/>
                  </a:rPr>
                  <a:t>עבור על הקשתות בסדר כלשהו.</a:t>
                </a:r>
                <a:r>
                  <a:rPr lang="he-IL" dirty="0">
                    <a:ea typeface="Calibri"/>
                    <a:cs typeface="Arial"/>
                  </a:rPr>
                  <a:t> </a:t>
                </a:r>
                <a:r>
                  <a:rPr lang="he-IL" sz="1800" dirty="0" smtClean="0">
                    <a:ea typeface="Calibri"/>
                    <a:cs typeface="Arial"/>
                  </a:rPr>
                  <a:t>לכל קשת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𝑢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𝐸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בצע צעד רלקסציה: </a:t>
                </a:r>
              </a:p>
              <a:p>
                <a:pPr lvl="0" algn="ctr" rtl="0"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  <m:t>𝑑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  <m:t>𝑣</m:t>
                          </m:r>
                        </m:e>
                      </m:d>
                      <m:r>
                        <a:rPr lang="en-US" sz="1800" b="0" i="1" smtClean="0">
                          <a:latin typeface="Cambria Math"/>
                          <a:ea typeface="Calibri"/>
                          <a:cs typeface="Arial"/>
                        </a:rPr>
                        <m:t>←</m:t>
                      </m:r>
                      <m:func>
                        <m:funcPr>
                          <m:ctrlP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/>
                              <a:ea typeface="Calibri"/>
                              <a:cs typeface="Arial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800" b="0" i="1" smtClean="0">
                                  <a:latin typeface="Cambria Math"/>
                                  <a:cs typeface="Aria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latin typeface="Cambria Math"/>
                                  <a:cs typeface="Arial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latin typeface="Cambria Math"/>
                                  <a:cs typeface="Arial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latin typeface="Cambria Math"/>
                                  <a:cs typeface="Arial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𝑢</m:t>
                                  </m:r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,</m:t>
                                  </m:r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1800" dirty="0">
                  <a:ea typeface="Calibri"/>
                  <a:cs typeface="Arial"/>
                </a:endParaRPr>
              </a:p>
              <a:p>
                <a:pPr marL="0" lvl="1" indent="0">
                  <a:lnSpc>
                    <a:spcPct val="135000"/>
                  </a:lnSpc>
                  <a:buNone/>
                </a:pPr>
                <a:endParaRPr lang="he-IL" sz="1800" dirty="0" smtClean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</a:t>
            </a:r>
            <a:r>
              <a:rPr lang="en-US" dirty="0" smtClean="0"/>
              <a:t>Bellman-Ford</a:t>
            </a:r>
            <a:endParaRPr lang="he-IL" dirty="0"/>
          </a:p>
        </p:txBody>
      </p:sp>
      <p:grpSp>
        <p:nvGrpSpPr>
          <p:cNvPr id="47" name="Group 71"/>
          <p:cNvGrpSpPr/>
          <p:nvPr/>
        </p:nvGrpSpPr>
        <p:grpSpPr>
          <a:xfrm>
            <a:off x="413948" y="3573016"/>
            <a:ext cx="3690000" cy="2694073"/>
            <a:chOff x="413948" y="3356992"/>
            <a:chExt cx="3690000" cy="2694073"/>
          </a:xfrm>
        </p:grpSpPr>
        <p:cxnSp>
          <p:nvCxnSpPr>
            <p:cNvPr id="48" name="Straight Connector 47"/>
            <p:cNvCxnSpPr>
              <a:stCxn id="60" idx="7"/>
              <a:endCxn id="63" idx="3"/>
            </p:cNvCxnSpPr>
            <p:nvPr/>
          </p:nvCxnSpPr>
          <p:spPr>
            <a:xfrm rot="5400000" flipH="1" flipV="1">
              <a:off x="79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60" idx="5"/>
              <a:endCxn id="61" idx="1"/>
            </p:cNvCxnSpPr>
            <p:nvPr/>
          </p:nvCxnSpPr>
          <p:spPr>
            <a:xfrm rot="16200000" flipH="1">
              <a:off x="798047" y="490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61" idx="0"/>
              <a:endCxn id="62" idx="4"/>
            </p:cNvCxnSpPr>
            <p:nvPr/>
          </p:nvCxnSpPr>
          <p:spPr>
            <a:xfrm rot="5400000" flipH="1" flipV="1">
              <a:off x="1403948" y="528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2" idx="6"/>
              <a:endCxn id="65" idx="2"/>
            </p:cNvCxnSpPr>
            <p:nvPr/>
          </p:nvCxnSpPr>
          <p:spPr>
            <a:xfrm>
              <a:off x="1943948" y="474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3" idx="5"/>
              <a:endCxn id="65" idx="1"/>
            </p:cNvCxnSpPr>
            <p:nvPr/>
          </p:nvCxnSpPr>
          <p:spPr>
            <a:xfrm rot="16200000" flipH="1">
              <a:off x="187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65" idx="0"/>
              <a:endCxn id="66" idx="4"/>
            </p:cNvCxnSpPr>
            <p:nvPr/>
          </p:nvCxnSpPr>
          <p:spPr>
            <a:xfrm rot="5400000" flipH="1" flipV="1">
              <a:off x="2483948" y="420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63" idx="6"/>
              <a:endCxn id="66" idx="2"/>
            </p:cNvCxnSpPr>
            <p:nvPr/>
          </p:nvCxnSpPr>
          <p:spPr>
            <a:xfrm>
              <a:off x="1943948" y="366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61" idx="6"/>
              <a:endCxn id="64" idx="2"/>
            </p:cNvCxnSpPr>
            <p:nvPr/>
          </p:nvCxnSpPr>
          <p:spPr>
            <a:xfrm>
              <a:off x="194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64" idx="6"/>
              <a:endCxn id="67" idx="2"/>
            </p:cNvCxnSpPr>
            <p:nvPr/>
          </p:nvCxnSpPr>
          <p:spPr>
            <a:xfrm>
              <a:off x="302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41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s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49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49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49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257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257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257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365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728246" y="50996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907886" y="3947570"/>
              <a:ext cx="351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-7</a:t>
              </a:r>
              <a:endParaRPr lang="en-US" sz="16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964062" y="523617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109214" y="335699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11</a:t>
              </a:r>
              <a:endParaRPr lang="en-US" sz="16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177234" y="391854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12</a:t>
              </a:r>
              <a:endParaRPr lang="en-US" sz="16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073869" y="4444088"/>
              <a:ext cx="351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-6</a:t>
              </a:r>
              <a:endParaRPr lang="en-US" sz="16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807804" y="400506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087724" y="548122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15</a:t>
              </a:r>
              <a:endParaRPr lang="en-US" sz="16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196872" y="549574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cxnSp>
        <p:nvCxnSpPr>
          <p:cNvPr id="77" name="Straight Connector 76"/>
          <p:cNvCxnSpPr>
            <a:stCxn id="61" idx="0"/>
            <a:endCxn id="62" idx="4"/>
          </p:cNvCxnSpPr>
          <p:nvPr/>
        </p:nvCxnSpPr>
        <p:spPr>
          <a:xfrm rot="5400000" flipH="1" flipV="1">
            <a:off x="1403948" y="5502089"/>
            <a:ext cx="6300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8" name="TextBox 77"/>
              <p:cNvSpPr txBox="1"/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000099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9" name="TextBox 78"/>
              <p:cNvSpPr txBox="1"/>
              <p:nvPr/>
            </p:nvSpPr>
            <p:spPr>
              <a:xfrm>
                <a:off x="1489511" y="3370095"/>
                <a:ext cx="476412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>
                          <a:solidFill>
                            <a:srgbClr val="000099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400" b="0" i="1">
                          <a:solidFill>
                            <a:srgbClr val="000099"/>
                          </a:solidFill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511" y="3370095"/>
                <a:ext cx="476412" cy="30777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0" name="TextBox 79"/>
              <p:cNvSpPr txBox="1"/>
              <p:nvPr/>
            </p:nvSpPr>
            <p:spPr>
              <a:xfrm>
                <a:off x="2623449" y="3370095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449" y="3370095"/>
                <a:ext cx="386644" cy="30777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1" name="TextBox 80"/>
              <p:cNvSpPr txBox="1"/>
              <p:nvPr/>
            </p:nvSpPr>
            <p:spPr>
              <a:xfrm>
                <a:off x="1509395" y="6258162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395" y="6258162"/>
                <a:ext cx="386644" cy="30777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2" name="TextBox 81"/>
              <p:cNvSpPr txBox="1"/>
              <p:nvPr/>
            </p:nvSpPr>
            <p:spPr>
              <a:xfrm>
                <a:off x="2591771" y="6258162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771" y="6258162"/>
                <a:ext cx="386644" cy="30777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3" name="TextBox 82"/>
              <p:cNvSpPr txBox="1"/>
              <p:nvPr/>
            </p:nvSpPr>
            <p:spPr>
              <a:xfrm>
                <a:off x="3685626" y="6258162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626" y="6258162"/>
                <a:ext cx="386644" cy="30777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4" name="TextBox 83"/>
              <p:cNvSpPr txBox="1"/>
              <p:nvPr/>
            </p:nvSpPr>
            <p:spPr>
              <a:xfrm>
                <a:off x="1166223" y="4806660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223" y="4806660"/>
                <a:ext cx="386644" cy="307777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5" name="TextBox 84"/>
              <p:cNvSpPr txBox="1"/>
              <p:nvPr/>
            </p:nvSpPr>
            <p:spPr>
              <a:xfrm>
                <a:off x="2982383" y="4806660"/>
                <a:ext cx="341760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>
                          <a:solidFill>
                            <a:srgbClr val="000099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383" y="4806660"/>
                <a:ext cx="341760" cy="307777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>
            <a:stCxn id="62" idx="6"/>
            <a:endCxn id="65" idx="2"/>
          </p:cNvCxnSpPr>
          <p:nvPr/>
        </p:nvCxnSpPr>
        <p:spPr>
          <a:xfrm>
            <a:off x="1943948" y="4962089"/>
            <a:ext cx="630000" cy="0"/>
          </a:xfrm>
          <a:prstGeom prst="line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0073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34290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</a:t>
                </a:r>
                <a:r>
                  <a:rPr lang="he-IL" b="1" dirty="0" smtClean="0">
                    <a:ea typeface="Calibri"/>
                  </a:rPr>
                  <a:t>אתחל:</a:t>
                </a:r>
                <a:r>
                  <a:rPr lang="he-IL" dirty="0" smtClean="0">
                    <a:ea typeface="Calibri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</a:rPr>
                      <m:t>←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0</m:t>
                    </m:r>
                  </m:oMath>
                </a14:m>
                <a:r>
                  <a:rPr lang="he-IL" dirty="0">
                    <a:ea typeface="Calibri"/>
                  </a:rPr>
                  <a:t>, </a:t>
                </a:r>
                <a:r>
                  <a:rPr lang="he-IL" dirty="0" smtClean="0">
                    <a:ea typeface="Calibri"/>
                    <a:cs typeface="Arial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←∞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  לכל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≠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𝑠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.</a:t>
                </a: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</a:t>
                </a:r>
                <a:r>
                  <a:rPr lang="he-IL" b="1" dirty="0" smtClean="0">
                    <a:ea typeface="Calibri"/>
                  </a:rPr>
                  <a:t>בצע </a:t>
                </a:r>
                <a:r>
                  <a:rPr lang="he-IL" dirty="0" smtClean="0">
                    <a:ea typeface="Calibri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𝑉</m:t>
                        </m:r>
                      </m:e>
                    </m:d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פעמים,</a:t>
                </a:r>
              </a:p>
              <a:p>
                <a:pPr marL="623888" lvl="0">
                  <a:lnSpc>
                    <a:spcPct val="135000"/>
                  </a:lnSpc>
                </a:pPr>
                <a:r>
                  <a:rPr lang="en-US" sz="1800" dirty="0" smtClean="0">
                    <a:ea typeface="Calibri"/>
                    <a:cs typeface="Arial"/>
                  </a:rPr>
                  <a:t>2.1</a:t>
                </a:r>
                <a:r>
                  <a:rPr lang="he-IL" sz="1800" dirty="0" smtClean="0">
                    <a:ea typeface="Calibri"/>
                    <a:cs typeface="Arial"/>
                  </a:rPr>
                  <a:t>.  </a:t>
                </a:r>
                <a:r>
                  <a:rPr lang="he-IL" dirty="0" smtClean="0">
                    <a:ea typeface="Calibri"/>
                    <a:cs typeface="Arial"/>
                  </a:rPr>
                  <a:t>עבור על הקשתות בסדר כלשהו.</a:t>
                </a:r>
                <a:r>
                  <a:rPr lang="he-IL" dirty="0">
                    <a:ea typeface="Calibri"/>
                    <a:cs typeface="Arial"/>
                  </a:rPr>
                  <a:t> </a:t>
                </a:r>
                <a:r>
                  <a:rPr lang="he-IL" sz="1800" dirty="0" smtClean="0">
                    <a:ea typeface="Calibri"/>
                    <a:cs typeface="Arial"/>
                  </a:rPr>
                  <a:t>לכל קשת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𝑢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𝐸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בצע צעד רלקסציה: </a:t>
                </a:r>
              </a:p>
              <a:p>
                <a:pPr lvl="0" algn="ctr" rtl="0"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  <m:t>𝑑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  <m:t>𝑣</m:t>
                          </m:r>
                        </m:e>
                      </m:d>
                      <m:r>
                        <a:rPr lang="en-US" sz="1800" b="0" i="1" smtClean="0">
                          <a:latin typeface="Cambria Math"/>
                          <a:ea typeface="Calibri"/>
                          <a:cs typeface="Arial"/>
                        </a:rPr>
                        <m:t>←</m:t>
                      </m:r>
                      <m:func>
                        <m:funcPr>
                          <m:ctrlP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/>
                              <a:ea typeface="Calibri"/>
                              <a:cs typeface="Arial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800" b="0" i="1" smtClean="0">
                                  <a:latin typeface="Cambria Math"/>
                                  <a:cs typeface="Aria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latin typeface="Cambria Math"/>
                                  <a:cs typeface="Arial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latin typeface="Cambria Math"/>
                                  <a:cs typeface="Arial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latin typeface="Cambria Math"/>
                                  <a:cs typeface="Arial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𝑢</m:t>
                                  </m:r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,</m:t>
                                  </m:r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1800" dirty="0">
                  <a:ea typeface="Calibri"/>
                  <a:cs typeface="Arial"/>
                </a:endParaRPr>
              </a:p>
              <a:p>
                <a:pPr marL="0" lvl="1" indent="0">
                  <a:lnSpc>
                    <a:spcPct val="135000"/>
                  </a:lnSpc>
                  <a:buNone/>
                </a:pPr>
                <a:endParaRPr lang="he-IL" sz="1800" dirty="0" smtClean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</a:t>
            </a:r>
            <a:r>
              <a:rPr lang="en-US" dirty="0" smtClean="0"/>
              <a:t>Bellman-Ford</a:t>
            </a:r>
            <a:endParaRPr lang="he-IL" dirty="0"/>
          </a:p>
        </p:txBody>
      </p:sp>
      <p:grpSp>
        <p:nvGrpSpPr>
          <p:cNvPr id="47" name="Group 71"/>
          <p:cNvGrpSpPr/>
          <p:nvPr/>
        </p:nvGrpSpPr>
        <p:grpSpPr>
          <a:xfrm>
            <a:off x="413948" y="3573016"/>
            <a:ext cx="3690000" cy="2694073"/>
            <a:chOff x="413948" y="3356992"/>
            <a:chExt cx="3690000" cy="2694073"/>
          </a:xfrm>
        </p:grpSpPr>
        <p:cxnSp>
          <p:nvCxnSpPr>
            <p:cNvPr id="48" name="Straight Connector 47"/>
            <p:cNvCxnSpPr>
              <a:stCxn id="60" idx="7"/>
              <a:endCxn id="63" idx="3"/>
            </p:cNvCxnSpPr>
            <p:nvPr/>
          </p:nvCxnSpPr>
          <p:spPr>
            <a:xfrm rot="5400000" flipH="1" flipV="1">
              <a:off x="79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60" idx="5"/>
              <a:endCxn id="61" idx="1"/>
            </p:cNvCxnSpPr>
            <p:nvPr/>
          </p:nvCxnSpPr>
          <p:spPr>
            <a:xfrm rot="16200000" flipH="1">
              <a:off x="798047" y="490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61" idx="0"/>
              <a:endCxn id="62" idx="4"/>
            </p:cNvCxnSpPr>
            <p:nvPr/>
          </p:nvCxnSpPr>
          <p:spPr>
            <a:xfrm rot="5400000" flipH="1" flipV="1">
              <a:off x="1403948" y="528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2" idx="6"/>
              <a:endCxn id="65" idx="2"/>
            </p:cNvCxnSpPr>
            <p:nvPr/>
          </p:nvCxnSpPr>
          <p:spPr>
            <a:xfrm>
              <a:off x="1943948" y="474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3" idx="5"/>
              <a:endCxn id="65" idx="1"/>
            </p:cNvCxnSpPr>
            <p:nvPr/>
          </p:nvCxnSpPr>
          <p:spPr>
            <a:xfrm rot="16200000" flipH="1">
              <a:off x="187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65" idx="0"/>
              <a:endCxn id="66" idx="4"/>
            </p:cNvCxnSpPr>
            <p:nvPr/>
          </p:nvCxnSpPr>
          <p:spPr>
            <a:xfrm rot="5400000" flipH="1" flipV="1">
              <a:off x="2483948" y="420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63" idx="6"/>
              <a:endCxn id="66" idx="2"/>
            </p:cNvCxnSpPr>
            <p:nvPr/>
          </p:nvCxnSpPr>
          <p:spPr>
            <a:xfrm>
              <a:off x="1943948" y="366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61" idx="6"/>
              <a:endCxn id="64" idx="2"/>
            </p:cNvCxnSpPr>
            <p:nvPr/>
          </p:nvCxnSpPr>
          <p:spPr>
            <a:xfrm>
              <a:off x="194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64" idx="6"/>
              <a:endCxn id="67" idx="2"/>
            </p:cNvCxnSpPr>
            <p:nvPr/>
          </p:nvCxnSpPr>
          <p:spPr>
            <a:xfrm>
              <a:off x="302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41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s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49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49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49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257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257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257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365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728246" y="50996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907886" y="3947570"/>
              <a:ext cx="351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-7</a:t>
              </a:r>
              <a:endParaRPr lang="en-US" sz="16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964062" y="523617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109214" y="335699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11</a:t>
              </a:r>
              <a:endParaRPr lang="en-US" sz="16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177234" y="391854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12</a:t>
              </a:r>
              <a:endParaRPr lang="en-US" sz="16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073869" y="4444088"/>
              <a:ext cx="351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-6</a:t>
              </a:r>
              <a:endParaRPr lang="en-US" sz="16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807804" y="400506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087724" y="548122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15</a:t>
              </a:r>
              <a:endParaRPr lang="en-US" sz="16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196872" y="549574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cxnSp>
        <p:nvCxnSpPr>
          <p:cNvPr id="77" name="Straight Connector 76"/>
          <p:cNvCxnSpPr>
            <a:stCxn id="61" idx="0"/>
            <a:endCxn id="62" idx="4"/>
          </p:cNvCxnSpPr>
          <p:nvPr/>
        </p:nvCxnSpPr>
        <p:spPr>
          <a:xfrm rot="5400000" flipH="1" flipV="1">
            <a:off x="1403948" y="5502089"/>
            <a:ext cx="6300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8" name="TextBox 77"/>
              <p:cNvSpPr txBox="1"/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000099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9" name="TextBox 78"/>
              <p:cNvSpPr txBox="1"/>
              <p:nvPr/>
            </p:nvSpPr>
            <p:spPr>
              <a:xfrm>
                <a:off x="1489511" y="3370095"/>
                <a:ext cx="476412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>
                          <a:solidFill>
                            <a:srgbClr val="000099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400" b="0" i="1">
                          <a:solidFill>
                            <a:srgbClr val="000099"/>
                          </a:solidFill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511" y="3370095"/>
                <a:ext cx="476412" cy="30777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0" name="TextBox 79"/>
              <p:cNvSpPr txBox="1"/>
              <p:nvPr/>
            </p:nvSpPr>
            <p:spPr>
              <a:xfrm>
                <a:off x="2623449" y="3370095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449" y="3370095"/>
                <a:ext cx="386644" cy="30777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1" name="TextBox 80"/>
              <p:cNvSpPr txBox="1"/>
              <p:nvPr/>
            </p:nvSpPr>
            <p:spPr>
              <a:xfrm>
                <a:off x="1509395" y="6258162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395" y="6258162"/>
                <a:ext cx="386644" cy="30777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2" name="TextBox 81"/>
              <p:cNvSpPr txBox="1"/>
              <p:nvPr/>
            </p:nvSpPr>
            <p:spPr>
              <a:xfrm>
                <a:off x="2591771" y="6258162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771" y="6258162"/>
                <a:ext cx="386644" cy="30777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3" name="TextBox 82"/>
              <p:cNvSpPr txBox="1"/>
              <p:nvPr/>
            </p:nvSpPr>
            <p:spPr>
              <a:xfrm>
                <a:off x="3685626" y="6258162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626" y="6258162"/>
                <a:ext cx="386644" cy="30777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4" name="TextBox 83"/>
              <p:cNvSpPr txBox="1"/>
              <p:nvPr/>
            </p:nvSpPr>
            <p:spPr>
              <a:xfrm>
                <a:off x="1166223" y="4806660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223" y="4806660"/>
                <a:ext cx="386644" cy="307777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5" name="TextBox 84"/>
              <p:cNvSpPr txBox="1"/>
              <p:nvPr/>
            </p:nvSpPr>
            <p:spPr>
              <a:xfrm>
                <a:off x="2982383" y="4806660"/>
                <a:ext cx="341760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>
                          <a:solidFill>
                            <a:srgbClr val="000099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383" y="4806660"/>
                <a:ext cx="341760" cy="307777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>
            <a:stCxn id="64" idx="6"/>
            <a:endCxn id="67" idx="2"/>
          </p:cNvCxnSpPr>
          <p:nvPr/>
        </p:nvCxnSpPr>
        <p:spPr>
          <a:xfrm>
            <a:off x="3023948" y="6042089"/>
            <a:ext cx="630000" cy="0"/>
          </a:xfrm>
          <a:prstGeom prst="line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6514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34290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</a:t>
                </a:r>
                <a:r>
                  <a:rPr lang="he-IL" b="1" dirty="0" smtClean="0">
                    <a:ea typeface="Calibri"/>
                  </a:rPr>
                  <a:t>אתחל:</a:t>
                </a:r>
                <a:r>
                  <a:rPr lang="he-IL" dirty="0" smtClean="0">
                    <a:ea typeface="Calibri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</a:rPr>
                      <m:t>←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0</m:t>
                    </m:r>
                  </m:oMath>
                </a14:m>
                <a:r>
                  <a:rPr lang="he-IL" dirty="0">
                    <a:ea typeface="Calibri"/>
                  </a:rPr>
                  <a:t>, </a:t>
                </a:r>
                <a:r>
                  <a:rPr lang="he-IL" dirty="0" smtClean="0">
                    <a:ea typeface="Calibri"/>
                    <a:cs typeface="Arial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←∞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  לכל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≠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𝑠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.</a:t>
                </a: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</a:t>
                </a:r>
                <a:r>
                  <a:rPr lang="he-IL" b="1" dirty="0" smtClean="0">
                    <a:ea typeface="Calibri"/>
                  </a:rPr>
                  <a:t>בצע </a:t>
                </a:r>
                <a:r>
                  <a:rPr lang="he-IL" dirty="0" smtClean="0">
                    <a:ea typeface="Calibri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𝑉</m:t>
                        </m:r>
                      </m:e>
                    </m:d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פעמים,</a:t>
                </a:r>
              </a:p>
              <a:p>
                <a:pPr marL="623888" lvl="0">
                  <a:lnSpc>
                    <a:spcPct val="135000"/>
                  </a:lnSpc>
                </a:pPr>
                <a:r>
                  <a:rPr lang="en-US" sz="1800" dirty="0" smtClean="0">
                    <a:ea typeface="Calibri"/>
                    <a:cs typeface="Arial"/>
                  </a:rPr>
                  <a:t>2.1</a:t>
                </a:r>
                <a:r>
                  <a:rPr lang="he-IL" sz="1800" dirty="0" smtClean="0">
                    <a:ea typeface="Calibri"/>
                    <a:cs typeface="Arial"/>
                  </a:rPr>
                  <a:t>.  </a:t>
                </a:r>
                <a:r>
                  <a:rPr lang="he-IL" dirty="0" smtClean="0">
                    <a:ea typeface="Calibri"/>
                    <a:cs typeface="Arial"/>
                  </a:rPr>
                  <a:t>עבור על הקשתות בסדר כלשהו.</a:t>
                </a:r>
                <a:r>
                  <a:rPr lang="he-IL" dirty="0">
                    <a:ea typeface="Calibri"/>
                    <a:cs typeface="Arial"/>
                  </a:rPr>
                  <a:t> </a:t>
                </a:r>
                <a:r>
                  <a:rPr lang="he-IL" sz="1800" dirty="0" smtClean="0">
                    <a:ea typeface="Calibri"/>
                    <a:cs typeface="Arial"/>
                  </a:rPr>
                  <a:t>לכל קשת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𝑢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𝐸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בצע צעד רלקסציה: </a:t>
                </a:r>
              </a:p>
              <a:p>
                <a:pPr lvl="0" algn="ctr" rtl="0"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  <m:t>𝑑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  <m:t>𝑣</m:t>
                          </m:r>
                        </m:e>
                      </m:d>
                      <m:r>
                        <a:rPr lang="en-US" sz="1800" b="0" i="1" smtClean="0">
                          <a:latin typeface="Cambria Math"/>
                          <a:ea typeface="Calibri"/>
                          <a:cs typeface="Arial"/>
                        </a:rPr>
                        <m:t>←</m:t>
                      </m:r>
                      <m:func>
                        <m:funcPr>
                          <m:ctrlP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/>
                              <a:ea typeface="Calibri"/>
                              <a:cs typeface="Arial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800" b="0" i="1" smtClean="0">
                                  <a:latin typeface="Cambria Math"/>
                                  <a:cs typeface="Aria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latin typeface="Cambria Math"/>
                                  <a:cs typeface="Arial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latin typeface="Cambria Math"/>
                                  <a:cs typeface="Arial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latin typeface="Cambria Math"/>
                                  <a:cs typeface="Arial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𝑢</m:t>
                                  </m:r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,</m:t>
                                  </m:r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1800" dirty="0">
                  <a:ea typeface="Calibri"/>
                  <a:cs typeface="Arial"/>
                </a:endParaRPr>
              </a:p>
              <a:p>
                <a:pPr marL="0" lvl="1" indent="0">
                  <a:lnSpc>
                    <a:spcPct val="135000"/>
                  </a:lnSpc>
                  <a:buNone/>
                </a:pPr>
                <a:endParaRPr lang="he-IL" sz="1800" dirty="0" smtClean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</a:t>
            </a:r>
            <a:r>
              <a:rPr lang="en-US" dirty="0" smtClean="0"/>
              <a:t>Bellman-Ford</a:t>
            </a:r>
            <a:endParaRPr lang="he-IL" dirty="0"/>
          </a:p>
        </p:txBody>
      </p:sp>
      <p:grpSp>
        <p:nvGrpSpPr>
          <p:cNvPr id="47" name="Group 71"/>
          <p:cNvGrpSpPr/>
          <p:nvPr/>
        </p:nvGrpSpPr>
        <p:grpSpPr>
          <a:xfrm>
            <a:off x="413948" y="3573016"/>
            <a:ext cx="3690000" cy="2694073"/>
            <a:chOff x="413948" y="3356992"/>
            <a:chExt cx="3690000" cy="2694073"/>
          </a:xfrm>
        </p:grpSpPr>
        <p:cxnSp>
          <p:nvCxnSpPr>
            <p:cNvPr id="48" name="Straight Connector 47"/>
            <p:cNvCxnSpPr>
              <a:stCxn id="60" idx="7"/>
              <a:endCxn id="63" idx="3"/>
            </p:cNvCxnSpPr>
            <p:nvPr/>
          </p:nvCxnSpPr>
          <p:spPr>
            <a:xfrm rot="5400000" flipH="1" flipV="1">
              <a:off x="79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60" idx="5"/>
              <a:endCxn id="61" idx="1"/>
            </p:cNvCxnSpPr>
            <p:nvPr/>
          </p:nvCxnSpPr>
          <p:spPr>
            <a:xfrm rot="16200000" flipH="1">
              <a:off x="798047" y="490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61" idx="0"/>
              <a:endCxn id="62" idx="4"/>
            </p:cNvCxnSpPr>
            <p:nvPr/>
          </p:nvCxnSpPr>
          <p:spPr>
            <a:xfrm rot="5400000" flipH="1" flipV="1">
              <a:off x="1403948" y="528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2" idx="6"/>
              <a:endCxn id="65" idx="2"/>
            </p:cNvCxnSpPr>
            <p:nvPr/>
          </p:nvCxnSpPr>
          <p:spPr>
            <a:xfrm>
              <a:off x="1943948" y="474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3" idx="5"/>
              <a:endCxn id="65" idx="1"/>
            </p:cNvCxnSpPr>
            <p:nvPr/>
          </p:nvCxnSpPr>
          <p:spPr>
            <a:xfrm rot="16200000" flipH="1">
              <a:off x="187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65" idx="0"/>
              <a:endCxn id="66" idx="4"/>
            </p:cNvCxnSpPr>
            <p:nvPr/>
          </p:nvCxnSpPr>
          <p:spPr>
            <a:xfrm rot="5400000" flipH="1" flipV="1">
              <a:off x="2483948" y="420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63" idx="6"/>
              <a:endCxn id="66" idx="2"/>
            </p:cNvCxnSpPr>
            <p:nvPr/>
          </p:nvCxnSpPr>
          <p:spPr>
            <a:xfrm>
              <a:off x="1943948" y="366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61" idx="6"/>
              <a:endCxn id="64" idx="2"/>
            </p:cNvCxnSpPr>
            <p:nvPr/>
          </p:nvCxnSpPr>
          <p:spPr>
            <a:xfrm>
              <a:off x="194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64" idx="6"/>
              <a:endCxn id="67" idx="2"/>
            </p:cNvCxnSpPr>
            <p:nvPr/>
          </p:nvCxnSpPr>
          <p:spPr>
            <a:xfrm>
              <a:off x="302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41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s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49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49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49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257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257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257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365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728246" y="50996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907886" y="3947570"/>
              <a:ext cx="351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-7</a:t>
              </a:r>
              <a:endParaRPr lang="en-US" sz="16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964062" y="523617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109214" y="335699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11</a:t>
              </a:r>
              <a:endParaRPr lang="en-US" sz="16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177234" y="391854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12</a:t>
              </a:r>
              <a:endParaRPr lang="en-US" sz="16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073869" y="4444088"/>
              <a:ext cx="351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-6</a:t>
              </a:r>
              <a:endParaRPr lang="en-US" sz="16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807804" y="400506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087724" y="548122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15</a:t>
              </a:r>
              <a:endParaRPr lang="en-US" sz="16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196872" y="549574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cxnSp>
        <p:nvCxnSpPr>
          <p:cNvPr id="77" name="Straight Connector 76"/>
          <p:cNvCxnSpPr>
            <a:stCxn id="61" idx="0"/>
            <a:endCxn id="62" idx="4"/>
          </p:cNvCxnSpPr>
          <p:nvPr/>
        </p:nvCxnSpPr>
        <p:spPr>
          <a:xfrm rot="5400000" flipH="1" flipV="1">
            <a:off x="1403948" y="5502089"/>
            <a:ext cx="6300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8" name="TextBox 77"/>
              <p:cNvSpPr txBox="1"/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000099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9" name="TextBox 78"/>
              <p:cNvSpPr txBox="1"/>
              <p:nvPr/>
            </p:nvSpPr>
            <p:spPr>
              <a:xfrm>
                <a:off x="1489511" y="3370095"/>
                <a:ext cx="476412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>
                          <a:solidFill>
                            <a:srgbClr val="000099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400" b="0" i="1">
                          <a:solidFill>
                            <a:srgbClr val="000099"/>
                          </a:solidFill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511" y="3370095"/>
                <a:ext cx="476412" cy="30777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0" name="TextBox 79"/>
              <p:cNvSpPr txBox="1"/>
              <p:nvPr/>
            </p:nvSpPr>
            <p:spPr>
              <a:xfrm>
                <a:off x="2623449" y="3370095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449" y="3370095"/>
                <a:ext cx="386644" cy="30777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1" name="TextBox 80"/>
              <p:cNvSpPr txBox="1"/>
              <p:nvPr/>
            </p:nvSpPr>
            <p:spPr>
              <a:xfrm>
                <a:off x="1550960" y="6258162"/>
                <a:ext cx="341760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solidFill>
                            <a:srgbClr val="008000"/>
                          </a:solidFill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he-IL" sz="1400" b="1" i="1" dirty="0">
                  <a:solidFill>
                    <a:srgbClr val="008000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960" y="6258162"/>
                <a:ext cx="341760" cy="30777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2" name="TextBox 81"/>
              <p:cNvSpPr txBox="1"/>
              <p:nvPr/>
            </p:nvSpPr>
            <p:spPr>
              <a:xfrm>
                <a:off x="2591771" y="6258162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771" y="6258162"/>
                <a:ext cx="386644" cy="30777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3" name="TextBox 82"/>
              <p:cNvSpPr txBox="1"/>
              <p:nvPr/>
            </p:nvSpPr>
            <p:spPr>
              <a:xfrm>
                <a:off x="3685626" y="6258162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626" y="6258162"/>
                <a:ext cx="386644" cy="307777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4" name="TextBox 83"/>
              <p:cNvSpPr txBox="1"/>
              <p:nvPr/>
            </p:nvSpPr>
            <p:spPr>
              <a:xfrm>
                <a:off x="1166223" y="4806660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223" y="4806660"/>
                <a:ext cx="386644" cy="307777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5" name="TextBox 84"/>
              <p:cNvSpPr txBox="1"/>
              <p:nvPr/>
            </p:nvSpPr>
            <p:spPr>
              <a:xfrm>
                <a:off x="2982383" y="4806660"/>
                <a:ext cx="341760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>
                          <a:solidFill>
                            <a:srgbClr val="000099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383" y="4806660"/>
                <a:ext cx="341760" cy="307777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>
            <a:stCxn id="60" idx="5"/>
            <a:endCxn id="61" idx="1"/>
          </p:cNvCxnSpPr>
          <p:nvPr/>
        </p:nvCxnSpPr>
        <p:spPr>
          <a:xfrm>
            <a:off x="798047" y="5121188"/>
            <a:ext cx="761802" cy="761802"/>
          </a:xfrm>
          <a:prstGeom prst="line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182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34290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</a:t>
                </a:r>
                <a:r>
                  <a:rPr lang="he-IL" b="1" dirty="0" smtClean="0">
                    <a:ea typeface="Calibri"/>
                  </a:rPr>
                  <a:t>אתחל:</a:t>
                </a:r>
                <a:r>
                  <a:rPr lang="he-IL" dirty="0" smtClean="0">
                    <a:ea typeface="Calibri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</a:rPr>
                      <m:t>←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0</m:t>
                    </m:r>
                  </m:oMath>
                </a14:m>
                <a:r>
                  <a:rPr lang="he-IL" dirty="0">
                    <a:ea typeface="Calibri"/>
                  </a:rPr>
                  <a:t>, </a:t>
                </a:r>
                <a:r>
                  <a:rPr lang="he-IL" dirty="0" smtClean="0">
                    <a:ea typeface="Calibri"/>
                    <a:cs typeface="Arial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←∞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  לכל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≠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𝑠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.</a:t>
                </a: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</a:t>
                </a:r>
                <a:r>
                  <a:rPr lang="he-IL" b="1" dirty="0" smtClean="0">
                    <a:ea typeface="Calibri"/>
                  </a:rPr>
                  <a:t>בצע </a:t>
                </a:r>
                <a:r>
                  <a:rPr lang="he-IL" dirty="0" smtClean="0">
                    <a:ea typeface="Calibri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𝑉</m:t>
                        </m:r>
                      </m:e>
                    </m:d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פעמים,</a:t>
                </a:r>
              </a:p>
              <a:p>
                <a:pPr marL="623888" lvl="0">
                  <a:lnSpc>
                    <a:spcPct val="135000"/>
                  </a:lnSpc>
                </a:pPr>
                <a:r>
                  <a:rPr lang="en-US" sz="1800" dirty="0" smtClean="0">
                    <a:ea typeface="Calibri"/>
                    <a:cs typeface="Arial"/>
                  </a:rPr>
                  <a:t>2.1</a:t>
                </a:r>
                <a:r>
                  <a:rPr lang="he-IL" sz="1800" dirty="0" smtClean="0">
                    <a:ea typeface="Calibri"/>
                    <a:cs typeface="Arial"/>
                  </a:rPr>
                  <a:t>.  </a:t>
                </a:r>
                <a:r>
                  <a:rPr lang="he-IL" dirty="0" smtClean="0">
                    <a:ea typeface="Calibri"/>
                    <a:cs typeface="Arial"/>
                  </a:rPr>
                  <a:t>עבור על הקשתות בסדר כלשהו.</a:t>
                </a:r>
                <a:r>
                  <a:rPr lang="he-IL" dirty="0">
                    <a:ea typeface="Calibri"/>
                    <a:cs typeface="Arial"/>
                  </a:rPr>
                  <a:t> </a:t>
                </a:r>
                <a:r>
                  <a:rPr lang="he-IL" sz="1800" dirty="0" smtClean="0">
                    <a:ea typeface="Calibri"/>
                    <a:cs typeface="Arial"/>
                  </a:rPr>
                  <a:t>לכל קשת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𝑢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𝐸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בצע צעד רלקסציה: </a:t>
                </a:r>
              </a:p>
              <a:p>
                <a:pPr lvl="0" algn="ctr" rtl="0"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  <m:t>𝑑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  <m:t>𝑣</m:t>
                          </m:r>
                        </m:e>
                      </m:d>
                      <m:r>
                        <a:rPr lang="en-US" sz="1800" b="0" i="1" smtClean="0">
                          <a:latin typeface="Cambria Math"/>
                          <a:ea typeface="Calibri"/>
                          <a:cs typeface="Arial"/>
                        </a:rPr>
                        <m:t>←</m:t>
                      </m:r>
                      <m:func>
                        <m:funcPr>
                          <m:ctrlP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/>
                              <a:ea typeface="Calibri"/>
                              <a:cs typeface="Arial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800" b="0" i="1" smtClean="0">
                                  <a:latin typeface="Cambria Math"/>
                                  <a:cs typeface="Aria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latin typeface="Cambria Math"/>
                                  <a:cs typeface="Arial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latin typeface="Cambria Math"/>
                                  <a:cs typeface="Arial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latin typeface="Cambria Math"/>
                                  <a:cs typeface="Arial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𝑢</m:t>
                                  </m:r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,</m:t>
                                  </m:r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1800" dirty="0">
                  <a:ea typeface="Calibri"/>
                  <a:cs typeface="Arial"/>
                </a:endParaRPr>
              </a:p>
              <a:p>
                <a:pPr marL="0" lvl="1" indent="0">
                  <a:lnSpc>
                    <a:spcPct val="135000"/>
                  </a:lnSpc>
                  <a:buNone/>
                </a:pPr>
                <a:endParaRPr lang="he-IL" sz="1800" dirty="0" smtClean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</a:t>
            </a:r>
            <a:r>
              <a:rPr lang="en-US" dirty="0" smtClean="0"/>
              <a:t>Bellman-Ford</a:t>
            </a:r>
            <a:endParaRPr lang="he-IL" dirty="0"/>
          </a:p>
        </p:txBody>
      </p:sp>
      <p:grpSp>
        <p:nvGrpSpPr>
          <p:cNvPr id="47" name="Group 71"/>
          <p:cNvGrpSpPr/>
          <p:nvPr/>
        </p:nvGrpSpPr>
        <p:grpSpPr>
          <a:xfrm>
            <a:off x="413948" y="3573016"/>
            <a:ext cx="3690000" cy="2694073"/>
            <a:chOff x="413948" y="3356992"/>
            <a:chExt cx="3690000" cy="2694073"/>
          </a:xfrm>
        </p:grpSpPr>
        <p:cxnSp>
          <p:nvCxnSpPr>
            <p:cNvPr id="48" name="Straight Connector 47"/>
            <p:cNvCxnSpPr>
              <a:stCxn id="60" idx="7"/>
              <a:endCxn id="63" idx="3"/>
            </p:cNvCxnSpPr>
            <p:nvPr/>
          </p:nvCxnSpPr>
          <p:spPr>
            <a:xfrm rot="5400000" flipH="1" flipV="1">
              <a:off x="79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60" idx="5"/>
              <a:endCxn id="61" idx="1"/>
            </p:cNvCxnSpPr>
            <p:nvPr/>
          </p:nvCxnSpPr>
          <p:spPr>
            <a:xfrm rot="16200000" flipH="1">
              <a:off x="798047" y="490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61" idx="0"/>
              <a:endCxn id="62" idx="4"/>
            </p:cNvCxnSpPr>
            <p:nvPr/>
          </p:nvCxnSpPr>
          <p:spPr>
            <a:xfrm rot="5400000" flipH="1" flipV="1">
              <a:off x="1403948" y="528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2" idx="6"/>
              <a:endCxn id="65" idx="2"/>
            </p:cNvCxnSpPr>
            <p:nvPr/>
          </p:nvCxnSpPr>
          <p:spPr>
            <a:xfrm>
              <a:off x="1943948" y="474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3" idx="5"/>
              <a:endCxn id="65" idx="1"/>
            </p:cNvCxnSpPr>
            <p:nvPr/>
          </p:nvCxnSpPr>
          <p:spPr>
            <a:xfrm rot="16200000" flipH="1">
              <a:off x="187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65" idx="0"/>
              <a:endCxn id="66" idx="4"/>
            </p:cNvCxnSpPr>
            <p:nvPr/>
          </p:nvCxnSpPr>
          <p:spPr>
            <a:xfrm rot="5400000" flipH="1" flipV="1">
              <a:off x="2483948" y="420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63" idx="6"/>
              <a:endCxn id="66" idx="2"/>
            </p:cNvCxnSpPr>
            <p:nvPr/>
          </p:nvCxnSpPr>
          <p:spPr>
            <a:xfrm>
              <a:off x="1943948" y="366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61" idx="6"/>
              <a:endCxn id="64" idx="2"/>
            </p:cNvCxnSpPr>
            <p:nvPr/>
          </p:nvCxnSpPr>
          <p:spPr>
            <a:xfrm>
              <a:off x="194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64" idx="6"/>
              <a:endCxn id="67" idx="2"/>
            </p:cNvCxnSpPr>
            <p:nvPr/>
          </p:nvCxnSpPr>
          <p:spPr>
            <a:xfrm>
              <a:off x="302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41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s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49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49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49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257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257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257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365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728246" y="50996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907886" y="3947570"/>
              <a:ext cx="351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-7</a:t>
              </a:r>
              <a:endParaRPr lang="en-US" sz="16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964062" y="523617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109214" y="335699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11</a:t>
              </a:r>
              <a:endParaRPr lang="en-US" sz="16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177234" y="391854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12</a:t>
              </a:r>
              <a:endParaRPr lang="en-US" sz="16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073869" y="4444088"/>
              <a:ext cx="351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-6</a:t>
              </a:r>
              <a:endParaRPr lang="en-US" sz="16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807804" y="400506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087724" y="548122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15</a:t>
              </a:r>
              <a:endParaRPr lang="en-US" sz="16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196872" y="549574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cxnSp>
        <p:nvCxnSpPr>
          <p:cNvPr id="77" name="Straight Connector 76"/>
          <p:cNvCxnSpPr>
            <a:stCxn id="61" idx="0"/>
            <a:endCxn id="62" idx="4"/>
          </p:cNvCxnSpPr>
          <p:nvPr/>
        </p:nvCxnSpPr>
        <p:spPr>
          <a:xfrm rot="5400000" flipH="1" flipV="1">
            <a:off x="1403948" y="5502089"/>
            <a:ext cx="6300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8" name="TextBox 77"/>
              <p:cNvSpPr txBox="1"/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000099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9" name="TextBox 78"/>
              <p:cNvSpPr txBox="1"/>
              <p:nvPr/>
            </p:nvSpPr>
            <p:spPr>
              <a:xfrm>
                <a:off x="1489511" y="3370095"/>
                <a:ext cx="476412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>
                          <a:solidFill>
                            <a:srgbClr val="000099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400" b="0" i="1">
                          <a:solidFill>
                            <a:srgbClr val="000099"/>
                          </a:solidFill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511" y="3370095"/>
                <a:ext cx="476412" cy="30777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0" name="TextBox 79"/>
              <p:cNvSpPr txBox="1"/>
              <p:nvPr/>
            </p:nvSpPr>
            <p:spPr>
              <a:xfrm>
                <a:off x="2623449" y="3370095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449" y="3370095"/>
                <a:ext cx="386644" cy="30777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1" name="TextBox 80"/>
              <p:cNvSpPr txBox="1"/>
              <p:nvPr/>
            </p:nvSpPr>
            <p:spPr>
              <a:xfrm>
                <a:off x="1564815" y="6258162"/>
                <a:ext cx="341760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>
                          <a:solidFill>
                            <a:srgbClr val="000099"/>
                          </a:solidFill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815" y="6258162"/>
                <a:ext cx="341760" cy="30777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2" name="TextBox 81"/>
              <p:cNvSpPr txBox="1"/>
              <p:nvPr/>
            </p:nvSpPr>
            <p:spPr>
              <a:xfrm>
                <a:off x="2577916" y="6258162"/>
                <a:ext cx="449161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solidFill>
                            <a:srgbClr val="008000"/>
                          </a:solidFill>
                          <a:latin typeface="Cambria Math"/>
                        </a:rPr>
                        <m:t>𝟐𝟒</m:t>
                      </m:r>
                    </m:oMath>
                  </m:oMathPara>
                </a14:m>
                <a:endParaRPr lang="he-IL" sz="1400" b="1" i="1" dirty="0">
                  <a:solidFill>
                    <a:srgbClr val="008000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916" y="6258162"/>
                <a:ext cx="449161" cy="307777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3" name="TextBox 82"/>
              <p:cNvSpPr txBox="1"/>
              <p:nvPr/>
            </p:nvSpPr>
            <p:spPr>
              <a:xfrm>
                <a:off x="3685626" y="6258162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626" y="6258162"/>
                <a:ext cx="386644" cy="307777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4" name="TextBox 83"/>
              <p:cNvSpPr txBox="1"/>
              <p:nvPr/>
            </p:nvSpPr>
            <p:spPr>
              <a:xfrm>
                <a:off x="1166223" y="4806660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223" y="4806660"/>
                <a:ext cx="386644" cy="307777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5" name="TextBox 84"/>
              <p:cNvSpPr txBox="1"/>
              <p:nvPr/>
            </p:nvSpPr>
            <p:spPr>
              <a:xfrm>
                <a:off x="2982383" y="4806660"/>
                <a:ext cx="341760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>
                          <a:solidFill>
                            <a:srgbClr val="000099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383" y="4806660"/>
                <a:ext cx="341760" cy="307777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>
            <a:stCxn id="61" idx="6"/>
            <a:endCxn id="64" idx="2"/>
          </p:cNvCxnSpPr>
          <p:nvPr/>
        </p:nvCxnSpPr>
        <p:spPr>
          <a:xfrm>
            <a:off x="1943948" y="6042089"/>
            <a:ext cx="630000" cy="0"/>
          </a:xfrm>
          <a:prstGeom prst="line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205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34290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</a:t>
                </a:r>
                <a:r>
                  <a:rPr lang="he-IL" b="1" dirty="0" smtClean="0">
                    <a:ea typeface="Calibri"/>
                  </a:rPr>
                  <a:t>אתחל:</a:t>
                </a:r>
                <a:r>
                  <a:rPr lang="he-IL" dirty="0" smtClean="0">
                    <a:ea typeface="Calibri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</a:rPr>
                      <m:t>←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0</m:t>
                    </m:r>
                  </m:oMath>
                </a14:m>
                <a:r>
                  <a:rPr lang="he-IL" dirty="0">
                    <a:ea typeface="Calibri"/>
                  </a:rPr>
                  <a:t>, </a:t>
                </a:r>
                <a:r>
                  <a:rPr lang="he-IL" dirty="0" smtClean="0">
                    <a:ea typeface="Calibri"/>
                    <a:cs typeface="Arial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←∞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  לכל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≠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𝑠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.</a:t>
                </a: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</a:t>
                </a:r>
                <a:r>
                  <a:rPr lang="he-IL" b="1" dirty="0" smtClean="0">
                    <a:ea typeface="Calibri"/>
                  </a:rPr>
                  <a:t>בצע </a:t>
                </a:r>
                <a:r>
                  <a:rPr lang="he-IL" dirty="0" smtClean="0">
                    <a:ea typeface="Calibri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𝑉</m:t>
                        </m:r>
                      </m:e>
                    </m:d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פעמים,</a:t>
                </a:r>
              </a:p>
              <a:p>
                <a:pPr marL="623888" lvl="0">
                  <a:lnSpc>
                    <a:spcPct val="135000"/>
                  </a:lnSpc>
                </a:pPr>
                <a:r>
                  <a:rPr lang="en-US" sz="1800" dirty="0" smtClean="0">
                    <a:ea typeface="Calibri"/>
                    <a:cs typeface="Arial"/>
                  </a:rPr>
                  <a:t>2.1</a:t>
                </a:r>
                <a:r>
                  <a:rPr lang="he-IL" sz="1800" dirty="0" smtClean="0">
                    <a:ea typeface="Calibri"/>
                    <a:cs typeface="Arial"/>
                  </a:rPr>
                  <a:t>.  </a:t>
                </a:r>
                <a:r>
                  <a:rPr lang="he-IL" dirty="0" smtClean="0">
                    <a:ea typeface="Calibri"/>
                    <a:cs typeface="Arial"/>
                  </a:rPr>
                  <a:t>עבור על הקשתות בסדר כלשהו.</a:t>
                </a:r>
                <a:r>
                  <a:rPr lang="he-IL" dirty="0">
                    <a:ea typeface="Calibri"/>
                    <a:cs typeface="Arial"/>
                  </a:rPr>
                  <a:t> </a:t>
                </a:r>
                <a:r>
                  <a:rPr lang="he-IL" sz="1800" dirty="0" smtClean="0">
                    <a:ea typeface="Calibri"/>
                    <a:cs typeface="Arial"/>
                  </a:rPr>
                  <a:t>לכל קשת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𝑢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𝐸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בצע צעד רלקסציה: </a:t>
                </a:r>
              </a:p>
              <a:p>
                <a:pPr lvl="0" algn="ctr" rtl="0"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  <m:t>𝑑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  <m:t>𝑣</m:t>
                          </m:r>
                        </m:e>
                      </m:d>
                      <m:r>
                        <a:rPr lang="en-US" sz="1800" b="0" i="1" smtClean="0">
                          <a:latin typeface="Cambria Math"/>
                          <a:ea typeface="Calibri"/>
                          <a:cs typeface="Arial"/>
                        </a:rPr>
                        <m:t>←</m:t>
                      </m:r>
                      <m:func>
                        <m:funcPr>
                          <m:ctrlP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/>
                              <a:ea typeface="Calibri"/>
                              <a:cs typeface="Arial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800" b="0" i="1" smtClean="0">
                                  <a:latin typeface="Cambria Math"/>
                                  <a:cs typeface="Aria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latin typeface="Cambria Math"/>
                                  <a:cs typeface="Arial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latin typeface="Cambria Math"/>
                                  <a:cs typeface="Arial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latin typeface="Cambria Math"/>
                                  <a:cs typeface="Arial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𝑢</m:t>
                                  </m:r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,</m:t>
                                  </m:r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1800" dirty="0">
                  <a:ea typeface="Calibri"/>
                  <a:cs typeface="Arial"/>
                </a:endParaRPr>
              </a:p>
              <a:p>
                <a:pPr marL="0" lvl="1" indent="0">
                  <a:lnSpc>
                    <a:spcPct val="135000"/>
                  </a:lnSpc>
                  <a:buNone/>
                </a:pPr>
                <a:endParaRPr lang="he-IL" sz="1800" dirty="0" smtClean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</a:t>
            </a:r>
            <a:r>
              <a:rPr lang="en-US" dirty="0" smtClean="0"/>
              <a:t>Bellman-Ford</a:t>
            </a:r>
            <a:endParaRPr lang="he-IL" dirty="0"/>
          </a:p>
        </p:txBody>
      </p:sp>
      <p:grpSp>
        <p:nvGrpSpPr>
          <p:cNvPr id="47" name="Group 71"/>
          <p:cNvGrpSpPr/>
          <p:nvPr/>
        </p:nvGrpSpPr>
        <p:grpSpPr>
          <a:xfrm>
            <a:off x="413948" y="3573016"/>
            <a:ext cx="3690000" cy="2694073"/>
            <a:chOff x="413948" y="3356992"/>
            <a:chExt cx="3690000" cy="2694073"/>
          </a:xfrm>
        </p:grpSpPr>
        <p:cxnSp>
          <p:nvCxnSpPr>
            <p:cNvPr id="48" name="Straight Connector 47"/>
            <p:cNvCxnSpPr>
              <a:stCxn id="60" idx="7"/>
              <a:endCxn id="63" idx="3"/>
            </p:cNvCxnSpPr>
            <p:nvPr/>
          </p:nvCxnSpPr>
          <p:spPr>
            <a:xfrm rot="5400000" flipH="1" flipV="1">
              <a:off x="79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60" idx="5"/>
              <a:endCxn id="61" idx="1"/>
            </p:cNvCxnSpPr>
            <p:nvPr/>
          </p:nvCxnSpPr>
          <p:spPr>
            <a:xfrm rot="16200000" flipH="1">
              <a:off x="798047" y="490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61" idx="0"/>
              <a:endCxn id="62" idx="4"/>
            </p:cNvCxnSpPr>
            <p:nvPr/>
          </p:nvCxnSpPr>
          <p:spPr>
            <a:xfrm rot="5400000" flipH="1" flipV="1">
              <a:off x="1403948" y="528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2" idx="6"/>
              <a:endCxn id="65" idx="2"/>
            </p:cNvCxnSpPr>
            <p:nvPr/>
          </p:nvCxnSpPr>
          <p:spPr>
            <a:xfrm>
              <a:off x="1943948" y="474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3" idx="5"/>
              <a:endCxn id="65" idx="1"/>
            </p:cNvCxnSpPr>
            <p:nvPr/>
          </p:nvCxnSpPr>
          <p:spPr>
            <a:xfrm rot="16200000" flipH="1">
              <a:off x="187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65" idx="0"/>
              <a:endCxn id="66" idx="4"/>
            </p:cNvCxnSpPr>
            <p:nvPr/>
          </p:nvCxnSpPr>
          <p:spPr>
            <a:xfrm rot="5400000" flipH="1" flipV="1">
              <a:off x="2483948" y="420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63" idx="6"/>
              <a:endCxn id="66" idx="2"/>
            </p:cNvCxnSpPr>
            <p:nvPr/>
          </p:nvCxnSpPr>
          <p:spPr>
            <a:xfrm>
              <a:off x="1943948" y="366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61" idx="6"/>
              <a:endCxn id="64" idx="2"/>
            </p:cNvCxnSpPr>
            <p:nvPr/>
          </p:nvCxnSpPr>
          <p:spPr>
            <a:xfrm>
              <a:off x="194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64" idx="6"/>
              <a:endCxn id="67" idx="2"/>
            </p:cNvCxnSpPr>
            <p:nvPr/>
          </p:nvCxnSpPr>
          <p:spPr>
            <a:xfrm>
              <a:off x="302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41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s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49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49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49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257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257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257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365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728246" y="50996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907886" y="3947570"/>
              <a:ext cx="351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-7</a:t>
              </a:r>
              <a:endParaRPr lang="en-US" sz="16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964062" y="523617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109214" y="335699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11</a:t>
              </a:r>
              <a:endParaRPr lang="en-US" sz="16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177234" y="391854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12</a:t>
              </a:r>
              <a:endParaRPr lang="en-US" sz="16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073869" y="4444088"/>
              <a:ext cx="351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-6</a:t>
              </a:r>
              <a:endParaRPr lang="en-US" sz="16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807804" y="400506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087724" y="548122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15</a:t>
              </a:r>
              <a:endParaRPr lang="en-US" sz="16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196872" y="549574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cxnSp>
        <p:nvCxnSpPr>
          <p:cNvPr id="77" name="Straight Connector 76"/>
          <p:cNvCxnSpPr>
            <a:stCxn id="61" idx="0"/>
            <a:endCxn id="62" idx="4"/>
          </p:cNvCxnSpPr>
          <p:nvPr/>
        </p:nvCxnSpPr>
        <p:spPr>
          <a:xfrm rot="5400000" flipH="1" flipV="1">
            <a:off x="1403948" y="5502089"/>
            <a:ext cx="6300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8" name="TextBox 77"/>
              <p:cNvSpPr txBox="1"/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000099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9" name="TextBox 78"/>
              <p:cNvSpPr txBox="1"/>
              <p:nvPr/>
            </p:nvSpPr>
            <p:spPr>
              <a:xfrm>
                <a:off x="1489511" y="3370095"/>
                <a:ext cx="476412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>
                          <a:solidFill>
                            <a:srgbClr val="000099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400" b="0" i="1">
                          <a:solidFill>
                            <a:srgbClr val="000099"/>
                          </a:solidFill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511" y="3370095"/>
                <a:ext cx="476412" cy="30777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0" name="TextBox 79"/>
              <p:cNvSpPr txBox="1"/>
              <p:nvPr/>
            </p:nvSpPr>
            <p:spPr>
              <a:xfrm>
                <a:off x="2623449" y="3370095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449" y="3370095"/>
                <a:ext cx="386644" cy="30777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1" name="TextBox 80"/>
              <p:cNvSpPr txBox="1"/>
              <p:nvPr/>
            </p:nvSpPr>
            <p:spPr>
              <a:xfrm>
                <a:off x="1564815" y="6258162"/>
                <a:ext cx="341760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>
                          <a:solidFill>
                            <a:srgbClr val="000099"/>
                          </a:solidFill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815" y="6258162"/>
                <a:ext cx="341760" cy="30777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2" name="TextBox 81"/>
              <p:cNvSpPr txBox="1"/>
              <p:nvPr/>
            </p:nvSpPr>
            <p:spPr>
              <a:xfrm>
                <a:off x="2591771" y="6258162"/>
                <a:ext cx="449161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>
                          <a:solidFill>
                            <a:srgbClr val="000099"/>
                          </a:solidFill>
                          <a:latin typeface="Cambria Math"/>
                        </a:rPr>
                        <m:t>24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771" y="6258162"/>
                <a:ext cx="449161" cy="307777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3" name="TextBox 82"/>
              <p:cNvSpPr txBox="1"/>
              <p:nvPr/>
            </p:nvSpPr>
            <p:spPr>
              <a:xfrm>
                <a:off x="3685626" y="6258162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626" y="6258162"/>
                <a:ext cx="386644" cy="307777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4" name="TextBox 83"/>
              <p:cNvSpPr txBox="1"/>
              <p:nvPr/>
            </p:nvSpPr>
            <p:spPr>
              <a:xfrm>
                <a:off x="1124658" y="4806660"/>
                <a:ext cx="449161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solidFill>
                            <a:srgbClr val="008000"/>
                          </a:solidFill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he-IL" sz="1400" b="1" i="1" dirty="0">
                  <a:solidFill>
                    <a:srgbClr val="008000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658" y="4806660"/>
                <a:ext cx="449161" cy="307777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5" name="TextBox 84"/>
              <p:cNvSpPr txBox="1"/>
              <p:nvPr/>
            </p:nvSpPr>
            <p:spPr>
              <a:xfrm>
                <a:off x="2982383" y="4806660"/>
                <a:ext cx="341760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>
                          <a:solidFill>
                            <a:srgbClr val="000099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383" y="4806660"/>
                <a:ext cx="341760" cy="307777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>
            <a:stCxn id="61" idx="0"/>
            <a:endCxn id="62" idx="4"/>
          </p:cNvCxnSpPr>
          <p:nvPr/>
        </p:nvCxnSpPr>
        <p:spPr>
          <a:xfrm flipV="1">
            <a:off x="1718948" y="5187089"/>
            <a:ext cx="0" cy="630000"/>
          </a:xfrm>
          <a:prstGeom prst="line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3920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34290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</a:t>
                </a:r>
                <a:r>
                  <a:rPr lang="he-IL" b="1" dirty="0" smtClean="0">
                    <a:ea typeface="Calibri"/>
                  </a:rPr>
                  <a:t>אתחל:</a:t>
                </a:r>
                <a:r>
                  <a:rPr lang="he-IL" dirty="0" smtClean="0">
                    <a:ea typeface="Calibri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</a:rPr>
                      <m:t>←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0</m:t>
                    </m:r>
                  </m:oMath>
                </a14:m>
                <a:r>
                  <a:rPr lang="he-IL" dirty="0">
                    <a:ea typeface="Calibri"/>
                  </a:rPr>
                  <a:t>, </a:t>
                </a:r>
                <a:r>
                  <a:rPr lang="he-IL" dirty="0" smtClean="0">
                    <a:ea typeface="Calibri"/>
                    <a:cs typeface="Arial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←∞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  לכל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≠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𝑠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.</a:t>
                </a: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</a:t>
                </a:r>
                <a:r>
                  <a:rPr lang="he-IL" b="1" dirty="0" smtClean="0">
                    <a:ea typeface="Calibri"/>
                  </a:rPr>
                  <a:t>בצע </a:t>
                </a:r>
                <a:r>
                  <a:rPr lang="he-IL" dirty="0" smtClean="0">
                    <a:ea typeface="Calibri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𝑉</m:t>
                        </m:r>
                      </m:e>
                    </m:d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פעמים,</a:t>
                </a:r>
              </a:p>
              <a:p>
                <a:pPr marL="623888" lvl="0">
                  <a:lnSpc>
                    <a:spcPct val="135000"/>
                  </a:lnSpc>
                </a:pPr>
                <a:r>
                  <a:rPr lang="en-US" sz="1800" dirty="0" smtClean="0">
                    <a:ea typeface="Calibri"/>
                    <a:cs typeface="Arial"/>
                  </a:rPr>
                  <a:t>2.1</a:t>
                </a:r>
                <a:r>
                  <a:rPr lang="he-IL" sz="1800" dirty="0" smtClean="0">
                    <a:ea typeface="Calibri"/>
                    <a:cs typeface="Arial"/>
                  </a:rPr>
                  <a:t>.  </a:t>
                </a:r>
                <a:r>
                  <a:rPr lang="he-IL" dirty="0" smtClean="0">
                    <a:ea typeface="Calibri"/>
                    <a:cs typeface="Arial"/>
                  </a:rPr>
                  <a:t>עבור על הקשתות בסדר כלשהו.</a:t>
                </a:r>
                <a:r>
                  <a:rPr lang="he-IL" dirty="0">
                    <a:ea typeface="Calibri"/>
                    <a:cs typeface="Arial"/>
                  </a:rPr>
                  <a:t> </a:t>
                </a:r>
                <a:r>
                  <a:rPr lang="he-IL" sz="1800" dirty="0" smtClean="0">
                    <a:ea typeface="Calibri"/>
                    <a:cs typeface="Arial"/>
                  </a:rPr>
                  <a:t>לכל קשת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𝑢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𝐸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בצע צעד רלקסציה: </a:t>
                </a:r>
              </a:p>
              <a:p>
                <a:pPr lvl="0" algn="ctr" rtl="0"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  <m:t>𝑑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  <m:t>𝑣</m:t>
                          </m:r>
                        </m:e>
                      </m:d>
                      <m:r>
                        <a:rPr lang="en-US" sz="1800" b="0" i="1" smtClean="0">
                          <a:latin typeface="Cambria Math"/>
                          <a:ea typeface="Calibri"/>
                          <a:cs typeface="Arial"/>
                        </a:rPr>
                        <m:t>←</m:t>
                      </m:r>
                      <m:func>
                        <m:funcPr>
                          <m:ctrlP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/>
                              <a:ea typeface="Calibri"/>
                              <a:cs typeface="Arial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800" b="0" i="1" smtClean="0">
                                  <a:latin typeface="Cambria Math"/>
                                  <a:cs typeface="Aria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latin typeface="Cambria Math"/>
                                  <a:cs typeface="Arial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latin typeface="Cambria Math"/>
                                  <a:cs typeface="Arial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latin typeface="Cambria Math"/>
                                  <a:cs typeface="Arial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𝑢</m:t>
                                  </m:r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,</m:t>
                                  </m:r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1800" dirty="0">
                  <a:ea typeface="Calibri"/>
                  <a:cs typeface="Arial"/>
                </a:endParaRPr>
              </a:p>
              <a:p>
                <a:pPr marL="0" lvl="1" indent="0">
                  <a:lnSpc>
                    <a:spcPct val="135000"/>
                  </a:lnSpc>
                  <a:buNone/>
                </a:pPr>
                <a:endParaRPr lang="he-IL" sz="1800" dirty="0" smtClean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</a:t>
            </a:r>
            <a:r>
              <a:rPr lang="en-US" dirty="0" smtClean="0"/>
              <a:t>Bellman-Ford</a:t>
            </a:r>
            <a:endParaRPr lang="he-IL" dirty="0"/>
          </a:p>
        </p:txBody>
      </p:sp>
      <p:grpSp>
        <p:nvGrpSpPr>
          <p:cNvPr id="47" name="Group 71"/>
          <p:cNvGrpSpPr/>
          <p:nvPr/>
        </p:nvGrpSpPr>
        <p:grpSpPr>
          <a:xfrm>
            <a:off x="413948" y="3573016"/>
            <a:ext cx="3690000" cy="2694073"/>
            <a:chOff x="413948" y="3356992"/>
            <a:chExt cx="3690000" cy="2694073"/>
          </a:xfrm>
        </p:grpSpPr>
        <p:cxnSp>
          <p:nvCxnSpPr>
            <p:cNvPr id="48" name="Straight Connector 47"/>
            <p:cNvCxnSpPr>
              <a:stCxn id="60" idx="7"/>
              <a:endCxn id="63" idx="3"/>
            </p:cNvCxnSpPr>
            <p:nvPr/>
          </p:nvCxnSpPr>
          <p:spPr>
            <a:xfrm rot="5400000" flipH="1" flipV="1">
              <a:off x="79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60" idx="5"/>
              <a:endCxn id="61" idx="1"/>
            </p:cNvCxnSpPr>
            <p:nvPr/>
          </p:nvCxnSpPr>
          <p:spPr>
            <a:xfrm rot="16200000" flipH="1">
              <a:off x="798047" y="490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61" idx="0"/>
              <a:endCxn id="62" idx="4"/>
            </p:cNvCxnSpPr>
            <p:nvPr/>
          </p:nvCxnSpPr>
          <p:spPr>
            <a:xfrm rot="5400000" flipH="1" flipV="1">
              <a:off x="1403948" y="528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2" idx="6"/>
              <a:endCxn id="65" idx="2"/>
            </p:cNvCxnSpPr>
            <p:nvPr/>
          </p:nvCxnSpPr>
          <p:spPr>
            <a:xfrm>
              <a:off x="1943948" y="474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3" idx="5"/>
              <a:endCxn id="65" idx="1"/>
            </p:cNvCxnSpPr>
            <p:nvPr/>
          </p:nvCxnSpPr>
          <p:spPr>
            <a:xfrm rot="16200000" flipH="1">
              <a:off x="187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65" idx="0"/>
              <a:endCxn id="66" idx="4"/>
            </p:cNvCxnSpPr>
            <p:nvPr/>
          </p:nvCxnSpPr>
          <p:spPr>
            <a:xfrm rot="5400000" flipH="1" flipV="1">
              <a:off x="2483948" y="420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63" idx="6"/>
              <a:endCxn id="66" idx="2"/>
            </p:cNvCxnSpPr>
            <p:nvPr/>
          </p:nvCxnSpPr>
          <p:spPr>
            <a:xfrm>
              <a:off x="1943948" y="366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61" idx="6"/>
              <a:endCxn id="64" idx="2"/>
            </p:cNvCxnSpPr>
            <p:nvPr/>
          </p:nvCxnSpPr>
          <p:spPr>
            <a:xfrm>
              <a:off x="194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64" idx="6"/>
              <a:endCxn id="67" idx="2"/>
            </p:cNvCxnSpPr>
            <p:nvPr/>
          </p:nvCxnSpPr>
          <p:spPr>
            <a:xfrm>
              <a:off x="302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41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s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49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49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49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257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257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257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365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728246" y="50996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907886" y="3947570"/>
              <a:ext cx="351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-7</a:t>
              </a:r>
              <a:endParaRPr lang="en-US" sz="16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964062" y="523617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109214" y="335699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11</a:t>
              </a:r>
              <a:endParaRPr lang="en-US" sz="16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177234" y="391854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12</a:t>
              </a:r>
              <a:endParaRPr lang="en-US" sz="16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073869" y="4444088"/>
              <a:ext cx="351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-6</a:t>
              </a:r>
              <a:endParaRPr lang="en-US" sz="16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807804" y="400506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087724" y="548122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15</a:t>
              </a:r>
              <a:endParaRPr lang="en-US" sz="16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196872" y="549574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cxnSp>
        <p:nvCxnSpPr>
          <p:cNvPr id="77" name="Straight Connector 76"/>
          <p:cNvCxnSpPr>
            <a:stCxn id="61" idx="0"/>
            <a:endCxn id="62" idx="4"/>
          </p:cNvCxnSpPr>
          <p:nvPr/>
        </p:nvCxnSpPr>
        <p:spPr>
          <a:xfrm rot="5400000" flipH="1" flipV="1">
            <a:off x="1403948" y="5502089"/>
            <a:ext cx="6300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8" name="TextBox 77"/>
              <p:cNvSpPr txBox="1"/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000099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9" name="TextBox 78"/>
              <p:cNvSpPr txBox="1"/>
              <p:nvPr/>
            </p:nvSpPr>
            <p:spPr>
              <a:xfrm>
                <a:off x="1489511" y="3370095"/>
                <a:ext cx="476412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>
                          <a:solidFill>
                            <a:srgbClr val="000099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400" b="0" i="1">
                          <a:solidFill>
                            <a:srgbClr val="000099"/>
                          </a:solidFill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511" y="3370095"/>
                <a:ext cx="476412" cy="30777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0" name="TextBox 79"/>
              <p:cNvSpPr txBox="1"/>
              <p:nvPr/>
            </p:nvSpPr>
            <p:spPr>
              <a:xfrm>
                <a:off x="2637304" y="3370095"/>
                <a:ext cx="341760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solidFill>
                            <a:srgbClr val="008000"/>
                          </a:solidFill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he-IL" sz="1400" b="1" i="1" dirty="0">
                  <a:solidFill>
                    <a:srgbClr val="008000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304" y="3370095"/>
                <a:ext cx="341760" cy="30777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1" name="TextBox 80"/>
              <p:cNvSpPr txBox="1"/>
              <p:nvPr/>
            </p:nvSpPr>
            <p:spPr>
              <a:xfrm>
                <a:off x="1564815" y="6258162"/>
                <a:ext cx="341760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>
                          <a:solidFill>
                            <a:srgbClr val="000099"/>
                          </a:solidFill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815" y="6258162"/>
                <a:ext cx="341760" cy="30777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2" name="TextBox 81"/>
              <p:cNvSpPr txBox="1"/>
              <p:nvPr/>
            </p:nvSpPr>
            <p:spPr>
              <a:xfrm>
                <a:off x="2591771" y="6258162"/>
                <a:ext cx="449161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>
                          <a:solidFill>
                            <a:srgbClr val="000099"/>
                          </a:solidFill>
                          <a:latin typeface="Cambria Math"/>
                        </a:rPr>
                        <m:t>24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771" y="6258162"/>
                <a:ext cx="449161" cy="307777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3" name="TextBox 82"/>
              <p:cNvSpPr txBox="1"/>
              <p:nvPr/>
            </p:nvSpPr>
            <p:spPr>
              <a:xfrm>
                <a:off x="3685626" y="6258162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626" y="6258162"/>
                <a:ext cx="386644" cy="307777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4" name="TextBox 83"/>
              <p:cNvSpPr txBox="1"/>
              <p:nvPr/>
            </p:nvSpPr>
            <p:spPr>
              <a:xfrm>
                <a:off x="1138513" y="4806660"/>
                <a:ext cx="449161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>
                          <a:solidFill>
                            <a:srgbClr val="000099"/>
                          </a:solidFill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513" y="4806660"/>
                <a:ext cx="449161" cy="307777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5" name="TextBox 84"/>
              <p:cNvSpPr txBox="1"/>
              <p:nvPr/>
            </p:nvSpPr>
            <p:spPr>
              <a:xfrm>
                <a:off x="2982383" y="4806660"/>
                <a:ext cx="341760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>
                          <a:solidFill>
                            <a:srgbClr val="000099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383" y="4806660"/>
                <a:ext cx="341760" cy="307777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>
            <a:stCxn id="65" idx="0"/>
            <a:endCxn id="66" idx="4"/>
          </p:cNvCxnSpPr>
          <p:nvPr/>
        </p:nvCxnSpPr>
        <p:spPr>
          <a:xfrm flipV="1">
            <a:off x="2798948" y="4107089"/>
            <a:ext cx="0" cy="630000"/>
          </a:xfrm>
          <a:prstGeom prst="line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9299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34290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</a:t>
                </a:r>
                <a:r>
                  <a:rPr lang="he-IL" b="1" dirty="0" smtClean="0">
                    <a:ea typeface="Calibri"/>
                  </a:rPr>
                  <a:t>אתחל:</a:t>
                </a:r>
                <a:r>
                  <a:rPr lang="he-IL" dirty="0" smtClean="0">
                    <a:ea typeface="Calibri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</a:rPr>
                      <m:t>←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0</m:t>
                    </m:r>
                  </m:oMath>
                </a14:m>
                <a:r>
                  <a:rPr lang="he-IL" dirty="0">
                    <a:ea typeface="Calibri"/>
                  </a:rPr>
                  <a:t>, </a:t>
                </a:r>
                <a:r>
                  <a:rPr lang="he-IL" dirty="0" smtClean="0">
                    <a:ea typeface="Calibri"/>
                    <a:cs typeface="Arial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←∞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  לכל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≠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𝑠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.</a:t>
                </a: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</a:t>
                </a:r>
                <a:r>
                  <a:rPr lang="he-IL" b="1" dirty="0" smtClean="0">
                    <a:ea typeface="Calibri"/>
                  </a:rPr>
                  <a:t>בצע </a:t>
                </a:r>
                <a:r>
                  <a:rPr lang="he-IL" dirty="0" smtClean="0">
                    <a:ea typeface="Calibri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𝑉</m:t>
                        </m:r>
                      </m:e>
                    </m:d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פעמים,</a:t>
                </a:r>
              </a:p>
              <a:p>
                <a:pPr marL="623888" lvl="0">
                  <a:lnSpc>
                    <a:spcPct val="135000"/>
                  </a:lnSpc>
                </a:pPr>
                <a:r>
                  <a:rPr lang="en-US" sz="1800" dirty="0" smtClean="0">
                    <a:ea typeface="Calibri"/>
                    <a:cs typeface="Arial"/>
                  </a:rPr>
                  <a:t>2.1</a:t>
                </a:r>
                <a:r>
                  <a:rPr lang="he-IL" sz="1800" dirty="0" smtClean="0">
                    <a:ea typeface="Calibri"/>
                    <a:cs typeface="Arial"/>
                  </a:rPr>
                  <a:t>.  </a:t>
                </a:r>
                <a:r>
                  <a:rPr lang="he-IL" dirty="0" smtClean="0">
                    <a:ea typeface="Calibri"/>
                    <a:cs typeface="Arial"/>
                  </a:rPr>
                  <a:t>עבור על הקשתות בסדר כלשהו.</a:t>
                </a:r>
                <a:r>
                  <a:rPr lang="he-IL" dirty="0">
                    <a:ea typeface="Calibri"/>
                    <a:cs typeface="Arial"/>
                  </a:rPr>
                  <a:t> </a:t>
                </a:r>
                <a:r>
                  <a:rPr lang="he-IL" sz="1800" dirty="0" smtClean="0">
                    <a:ea typeface="Calibri"/>
                    <a:cs typeface="Arial"/>
                  </a:rPr>
                  <a:t>לכל קשת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𝑢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𝐸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בצע צעד רלקסציה: </a:t>
                </a:r>
              </a:p>
              <a:p>
                <a:pPr lvl="0" algn="ctr" rtl="0"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  <m:t>𝑑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  <m:t>𝑣</m:t>
                          </m:r>
                        </m:e>
                      </m:d>
                      <m:r>
                        <a:rPr lang="en-US" sz="1800" b="0" i="1" smtClean="0">
                          <a:latin typeface="Cambria Math"/>
                          <a:ea typeface="Calibri"/>
                          <a:cs typeface="Arial"/>
                        </a:rPr>
                        <m:t>←</m:t>
                      </m:r>
                      <m:func>
                        <m:funcPr>
                          <m:ctrlP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/>
                              <a:ea typeface="Calibri"/>
                              <a:cs typeface="Arial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800" b="0" i="1" smtClean="0">
                                  <a:latin typeface="Cambria Math"/>
                                  <a:cs typeface="Aria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latin typeface="Cambria Math"/>
                                  <a:cs typeface="Arial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latin typeface="Cambria Math"/>
                                  <a:cs typeface="Arial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latin typeface="Cambria Math"/>
                                  <a:cs typeface="Arial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𝑢</m:t>
                                  </m:r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,</m:t>
                                  </m:r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1800" dirty="0">
                  <a:ea typeface="Calibri"/>
                  <a:cs typeface="Arial"/>
                </a:endParaRPr>
              </a:p>
              <a:p>
                <a:pPr marL="0" lvl="1" indent="0">
                  <a:lnSpc>
                    <a:spcPct val="135000"/>
                  </a:lnSpc>
                  <a:buNone/>
                </a:pPr>
                <a:endParaRPr lang="he-IL" sz="1800" dirty="0" smtClean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</a:t>
            </a:r>
            <a:r>
              <a:rPr lang="en-US" dirty="0" smtClean="0"/>
              <a:t>Bellman-Ford</a:t>
            </a:r>
            <a:endParaRPr lang="he-IL" dirty="0"/>
          </a:p>
        </p:txBody>
      </p:sp>
      <p:grpSp>
        <p:nvGrpSpPr>
          <p:cNvPr id="47" name="Group 71"/>
          <p:cNvGrpSpPr/>
          <p:nvPr/>
        </p:nvGrpSpPr>
        <p:grpSpPr>
          <a:xfrm>
            <a:off x="413948" y="3573016"/>
            <a:ext cx="3690000" cy="2694073"/>
            <a:chOff x="413948" y="3356992"/>
            <a:chExt cx="3690000" cy="2694073"/>
          </a:xfrm>
        </p:grpSpPr>
        <p:cxnSp>
          <p:nvCxnSpPr>
            <p:cNvPr id="48" name="Straight Connector 47"/>
            <p:cNvCxnSpPr>
              <a:stCxn id="60" idx="7"/>
              <a:endCxn id="63" idx="3"/>
            </p:cNvCxnSpPr>
            <p:nvPr/>
          </p:nvCxnSpPr>
          <p:spPr>
            <a:xfrm rot="5400000" flipH="1" flipV="1">
              <a:off x="79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60" idx="5"/>
              <a:endCxn id="61" idx="1"/>
            </p:cNvCxnSpPr>
            <p:nvPr/>
          </p:nvCxnSpPr>
          <p:spPr>
            <a:xfrm rot="16200000" flipH="1">
              <a:off x="798047" y="490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61" idx="0"/>
              <a:endCxn id="62" idx="4"/>
            </p:cNvCxnSpPr>
            <p:nvPr/>
          </p:nvCxnSpPr>
          <p:spPr>
            <a:xfrm rot="5400000" flipH="1" flipV="1">
              <a:off x="1403948" y="528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2" idx="6"/>
              <a:endCxn id="65" idx="2"/>
            </p:cNvCxnSpPr>
            <p:nvPr/>
          </p:nvCxnSpPr>
          <p:spPr>
            <a:xfrm>
              <a:off x="1943948" y="474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3" idx="5"/>
              <a:endCxn id="65" idx="1"/>
            </p:cNvCxnSpPr>
            <p:nvPr/>
          </p:nvCxnSpPr>
          <p:spPr>
            <a:xfrm rot="16200000" flipH="1">
              <a:off x="187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65" idx="0"/>
              <a:endCxn id="66" idx="4"/>
            </p:cNvCxnSpPr>
            <p:nvPr/>
          </p:nvCxnSpPr>
          <p:spPr>
            <a:xfrm rot="5400000" flipH="1" flipV="1">
              <a:off x="2483948" y="420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63" idx="6"/>
              <a:endCxn id="66" idx="2"/>
            </p:cNvCxnSpPr>
            <p:nvPr/>
          </p:nvCxnSpPr>
          <p:spPr>
            <a:xfrm>
              <a:off x="1943948" y="366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61" idx="6"/>
              <a:endCxn id="64" idx="2"/>
            </p:cNvCxnSpPr>
            <p:nvPr/>
          </p:nvCxnSpPr>
          <p:spPr>
            <a:xfrm>
              <a:off x="194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64" idx="6"/>
              <a:endCxn id="67" idx="2"/>
            </p:cNvCxnSpPr>
            <p:nvPr/>
          </p:nvCxnSpPr>
          <p:spPr>
            <a:xfrm>
              <a:off x="302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41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s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49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49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49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257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257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257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365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728246" y="50996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907886" y="3947570"/>
              <a:ext cx="351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-7</a:t>
              </a:r>
              <a:endParaRPr lang="en-US" sz="16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964062" y="523617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109214" y="335699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11</a:t>
              </a:r>
              <a:endParaRPr lang="en-US" sz="16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177234" y="391854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12</a:t>
              </a:r>
              <a:endParaRPr lang="en-US" sz="16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073869" y="4444088"/>
              <a:ext cx="351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-6</a:t>
              </a:r>
              <a:endParaRPr lang="en-US" sz="16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807804" y="400506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087724" y="548122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15</a:t>
              </a:r>
              <a:endParaRPr lang="en-US" sz="16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196872" y="549574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cxnSp>
        <p:nvCxnSpPr>
          <p:cNvPr id="77" name="Straight Connector 76"/>
          <p:cNvCxnSpPr>
            <a:stCxn id="61" idx="0"/>
            <a:endCxn id="62" idx="4"/>
          </p:cNvCxnSpPr>
          <p:nvPr/>
        </p:nvCxnSpPr>
        <p:spPr>
          <a:xfrm rot="5400000" flipH="1" flipV="1">
            <a:off x="1403948" y="5502089"/>
            <a:ext cx="6300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8" name="TextBox 77"/>
              <p:cNvSpPr txBox="1"/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000099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9" name="TextBox 78"/>
              <p:cNvSpPr txBox="1"/>
              <p:nvPr/>
            </p:nvSpPr>
            <p:spPr>
              <a:xfrm>
                <a:off x="1489511" y="3370095"/>
                <a:ext cx="476412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>
                          <a:solidFill>
                            <a:srgbClr val="000099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400" b="0" i="1">
                          <a:solidFill>
                            <a:srgbClr val="000099"/>
                          </a:solidFill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511" y="3370095"/>
                <a:ext cx="476412" cy="30777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0" name="TextBox 79"/>
              <p:cNvSpPr txBox="1"/>
              <p:nvPr/>
            </p:nvSpPr>
            <p:spPr>
              <a:xfrm>
                <a:off x="2637304" y="3370095"/>
                <a:ext cx="341760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he-IL" sz="1400" b="1" i="1" dirty="0">
                  <a:solidFill>
                    <a:srgbClr val="008000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304" y="3370095"/>
                <a:ext cx="341760" cy="30777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1" name="TextBox 80"/>
              <p:cNvSpPr txBox="1"/>
              <p:nvPr/>
            </p:nvSpPr>
            <p:spPr>
              <a:xfrm>
                <a:off x="1564815" y="6258162"/>
                <a:ext cx="341760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>
                          <a:solidFill>
                            <a:srgbClr val="000099"/>
                          </a:solidFill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815" y="6258162"/>
                <a:ext cx="341760" cy="30777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2" name="TextBox 81"/>
              <p:cNvSpPr txBox="1"/>
              <p:nvPr/>
            </p:nvSpPr>
            <p:spPr>
              <a:xfrm>
                <a:off x="2591771" y="6258162"/>
                <a:ext cx="449161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>
                          <a:solidFill>
                            <a:srgbClr val="000099"/>
                          </a:solidFill>
                          <a:latin typeface="Cambria Math"/>
                        </a:rPr>
                        <m:t>24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771" y="6258162"/>
                <a:ext cx="449161" cy="307777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3" name="TextBox 82"/>
              <p:cNvSpPr txBox="1"/>
              <p:nvPr/>
            </p:nvSpPr>
            <p:spPr>
              <a:xfrm>
                <a:off x="3685626" y="6258162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626" y="6258162"/>
                <a:ext cx="386644" cy="307777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4" name="TextBox 83"/>
              <p:cNvSpPr txBox="1"/>
              <p:nvPr/>
            </p:nvSpPr>
            <p:spPr>
              <a:xfrm>
                <a:off x="1138513" y="4806660"/>
                <a:ext cx="449161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>
                          <a:solidFill>
                            <a:srgbClr val="000099"/>
                          </a:solidFill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513" y="4806660"/>
                <a:ext cx="449161" cy="307777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5" name="TextBox 84"/>
              <p:cNvSpPr txBox="1"/>
              <p:nvPr/>
            </p:nvSpPr>
            <p:spPr>
              <a:xfrm>
                <a:off x="2982383" y="4806660"/>
                <a:ext cx="341760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>
                          <a:solidFill>
                            <a:srgbClr val="000099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383" y="4806660"/>
                <a:ext cx="341760" cy="307777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>
            <a:stCxn id="63" idx="6"/>
            <a:endCxn id="66" idx="2"/>
          </p:cNvCxnSpPr>
          <p:nvPr/>
        </p:nvCxnSpPr>
        <p:spPr>
          <a:xfrm>
            <a:off x="1943948" y="3882089"/>
            <a:ext cx="630000" cy="0"/>
          </a:xfrm>
          <a:prstGeom prst="line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1900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88000" y="1170000"/>
                <a:ext cx="8542800" cy="5688000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</a:t>
                </a:r>
                <a:r>
                  <a:rPr lang="he-IL" b="1" dirty="0" smtClean="0">
                    <a:ea typeface="Calibri"/>
                  </a:rPr>
                  <a:t>אתחל:</a:t>
                </a:r>
                <a:r>
                  <a:rPr lang="he-IL" dirty="0" smtClean="0">
                    <a:ea typeface="Calibri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</a:rPr>
                      <m:t>←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0</m:t>
                    </m:r>
                  </m:oMath>
                </a14:m>
                <a:r>
                  <a:rPr lang="he-IL" dirty="0">
                    <a:ea typeface="Calibri"/>
                  </a:rPr>
                  <a:t>, </a:t>
                </a:r>
                <a:r>
                  <a:rPr lang="he-IL" dirty="0" smtClean="0">
                    <a:ea typeface="Calibri"/>
                    <a:cs typeface="Arial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←∞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  לכל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≠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𝑠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.</a:t>
                </a: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</a:t>
                </a:r>
                <a:r>
                  <a:rPr lang="he-IL" b="1" dirty="0" smtClean="0">
                    <a:ea typeface="Calibri"/>
                  </a:rPr>
                  <a:t>בצע </a:t>
                </a:r>
                <a:r>
                  <a:rPr lang="he-IL" dirty="0" smtClean="0">
                    <a:ea typeface="Calibri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𝑉</m:t>
                        </m:r>
                      </m:e>
                    </m:d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פעמים,</a:t>
                </a:r>
              </a:p>
              <a:p>
                <a:pPr marL="623888" lvl="0">
                  <a:lnSpc>
                    <a:spcPct val="135000"/>
                  </a:lnSpc>
                </a:pPr>
                <a:r>
                  <a:rPr lang="en-US" sz="1800" dirty="0" smtClean="0">
                    <a:ea typeface="Calibri"/>
                    <a:cs typeface="Arial"/>
                  </a:rPr>
                  <a:t>2.1</a:t>
                </a:r>
                <a:r>
                  <a:rPr lang="he-IL" sz="1800" dirty="0" smtClean="0">
                    <a:ea typeface="Calibri"/>
                    <a:cs typeface="Arial"/>
                  </a:rPr>
                  <a:t>.  </a:t>
                </a:r>
                <a:r>
                  <a:rPr lang="he-IL" dirty="0" smtClean="0">
                    <a:ea typeface="Calibri"/>
                    <a:cs typeface="Arial"/>
                  </a:rPr>
                  <a:t>עבור על הקשתות בסדר כלשהו.</a:t>
                </a:r>
                <a:r>
                  <a:rPr lang="he-IL" dirty="0">
                    <a:ea typeface="Calibri"/>
                    <a:cs typeface="Arial"/>
                  </a:rPr>
                  <a:t> </a:t>
                </a:r>
                <a:r>
                  <a:rPr lang="he-IL" sz="1800" dirty="0" smtClean="0">
                    <a:ea typeface="Calibri"/>
                    <a:cs typeface="Arial"/>
                  </a:rPr>
                  <a:t>לכל קשת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𝑢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𝐸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בצע צעד רלקסציה: </a:t>
                </a:r>
              </a:p>
              <a:p>
                <a:pPr lvl="0" algn="ctr" rtl="0"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  <m:t>𝑑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  <m:t>𝑣</m:t>
                          </m:r>
                        </m:e>
                      </m:d>
                      <m:r>
                        <a:rPr lang="en-US" sz="1800" b="0" i="1" smtClean="0">
                          <a:latin typeface="Cambria Math"/>
                          <a:ea typeface="Calibri"/>
                          <a:cs typeface="Arial"/>
                        </a:rPr>
                        <m:t>←</m:t>
                      </m:r>
                      <m:func>
                        <m:funcPr>
                          <m:ctrlPr>
                            <a:rPr lang="en-US" sz="1800" b="0" i="1" smtClean="0">
                              <a:latin typeface="Cambria Math"/>
                              <a:ea typeface="Calibri"/>
                              <a:cs typeface="Arial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/>
                              <a:ea typeface="Calibri"/>
                              <a:cs typeface="Arial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800" b="0" i="1" smtClean="0">
                                  <a:latin typeface="Cambria Math"/>
                                  <a:cs typeface="Arial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latin typeface="Cambria Math"/>
                                  <a:cs typeface="Arial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latin typeface="Cambria Math"/>
                                  <a:cs typeface="Arial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latin typeface="Cambria Math"/>
                                  <a:cs typeface="Arial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𝑢</m:t>
                                  </m:r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,</m:t>
                                  </m:r>
                                  <m:r>
                                    <a:rPr lang="en-US" sz="1800" b="0" i="1" smtClean="0">
                                      <a:latin typeface="Cambria Math"/>
                                      <a:cs typeface="Arial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1800" dirty="0">
                  <a:ea typeface="Calibri"/>
                  <a:cs typeface="Arial"/>
                </a:endParaRPr>
              </a:p>
              <a:p>
                <a:pPr marL="0" lvl="1" indent="0">
                  <a:lnSpc>
                    <a:spcPct val="135000"/>
                  </a:lnSpc>
                  <a:buNone/>
                </a:pPr>
                <a:endParaRPr lang="he-IL" dirty="0" smtClean="0">
                  <a:ea typeface="Calibri"/>
                  <a:cs typeface="Arial"/>
                </a:endParaRPr>
              </a:p>
              <a:p>
                <a:pPr marL="0" lvl="1" indent="0">
                  <a:lnSpc>
                    <a:spcPct val="135000"/>
                  </a:lnSpc>
                  <a:buNone/>
                </a:pPr>
                <a:r>
                  <a:rPr lang="he-IL" sz="1800" b="1" dirty="0" smtClean="0">
                    <a:ea typeface="Calibri"/>
                    <a:cs typeface="Arial"/>
                  </a:rPr>
                  <a:t>נקודה מרכזית:</a:t>
                </a:r>
                <a:r>
                  <a:rPr lang="he-IL" sz="1800" dirty="0" smtClean="0">
                    <a:ea typeface="Calibri"/>
                    <a:cs typeface="Arial"/>
                  </a:rPr>
                  <a:t> לאחר איטרציה אחת של שלב 2 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(דוגמא משמאל)</a:t>
                </a:r>
                <a:r>
                  <a:rPr lang="en-US" sz="1800" dirty="0" smtClean="0">
                    <a:ea typeface="Calibri"/>
                    <a:cs typeface="Arial"/>
                  </a:rPr>
                  <a:t/>
                </a:r>
                <a:br>
                  <a:rPr lang="en-US" sz="1800" dirty="0" smtClean="0">
                    <a:ea typeface="Calibri"/>
                    <a:cs typeface="Arial"/>
                  </a:rPr>
                </a:br>
                <a:r>
                  <a:rPr lang="he-IL" sz="1800" dirty="0" smtClean="0">
                    <a:ea typeface="Calibri"/>
                    <a:cs typeface="Arial"/>
                  </a:rPr>
                  <a:t>הערך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1800" b="1" dirty="0" smtClean="0">
                    <a:ea typeface="Calibri"/>
                    <a:cs typeface="Arial"/>
                  </a:rPr>
                  <a:t> </a:t>
                </a:r>
                <a:r>
                  <a:rPr lang="he-IL" sz="1800" dirty="0" smtClean="0">
                    <a:ea typeface="Calibri"/>
                    <a:cs typeface="Arial"/>
                  </a:rPr>
                  <a:t>נכון עבור כל הצמתים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𝑣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עבורם קיים מסלול קל</a:t>
                </a:r>
              </a:p>
              <a:p>
                <a:pPr marL="0" lvl="1" indent="0">
                  <a:lnSpc>
                    <a:spcPct val="135000"/>
                  </a:lnSpc>
                  <a:buNone/>
                </a:pPr>
                <a:r>
                  <a:rPr lang="he-IL" sz="1800" dirty="0" smtClean="0">
                    <a:ea typeface="Calibri"/>
                    <a:cs typeface="Arial"/>
                  </a:rPr>
                  <a:t>ביותר מ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𝑠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אליהם באורך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1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.</a:t>
                </a:r>
              </a:p>
              <a:p>
                <a:pPr marL="0" lvl="1" indent="0">
                  <a:lnSpc>
                    <a:spcPct val="100000"/>
                  </a:lnSpc>
                  <a:buNone/>
                </a:pPr>
                <a:endParaRPr lang="he-IL" dirty="0">
                  <a:ea typeface="Calibri"/>
                  <a:cs typeface="Arial"/>
                </a:endParaRPr>
              </a:p>
              <a:p>
                <a:pPr marL="0" lvl="1" indent="0">
                  <a:lnSpc>
                    <a:spcPct val="135000"/>
                  </a:lnSpc>
                  <a:buNone/>
                </a:pPr>
                <a:r>
                  <a:rPr lang="he-IL" sz="1800" dirty="0" smtClean="0">
                    <a:ea typeface="Calibri"/>
                    <a:cs typeface="Arial"/>
                  </a:rPr>
                  <a:t>אם לא קיים מעגל שלילי, לאחר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𝑉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−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1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איטרציות של שלב 2</a:t>
                </a:r>
                <a:r>
                  <a:rPr lang="en-US" sz="1800" dirty="0" smtClean="0">
                    <a:ea typeface="Calibri"/>
                    <a:cs typeface="Arial"/>
                  </a:rPr>
                  <a:t/>
                </a:r>
                <a:br>
                  <a:rPr lang="en-US" sz="1800" dirty="0" smtClean="0">
                    <a:ea typeface="Calibri"/>
                    <a:cs typeface="Arial"/>
                  </a:rPr>
                </a:br>
                <a:r>
                  <a:rPr lang="he-IL" sz="1800" dirty="0" smtClean="0">
                    <a:ea typeface="Calibri"/>
                    <a:cs typeface="Arial"/>
                  </a:rPr>
                  <a:t>כל הערכים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יהיו נכונים.</a:t>
                </a:r>
              </a:p>
              <a:p>
                <a:pPr marL="531813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אם קיים מעגל שלילי, נבצע צעד רלקסציה</a:t>
                </a: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:r>
                  <a:rPr lang="he-IL" sz="1600" dirty="0" err="1" smtClean="0">
                    <a:solidFill>
                      <a:srgbClr val="000099"/>
                    </a:solidFill>
                    <a:ea typeface="Times New Roman"/>
                  </a:rPr>
                  <a:t>באיטרציה</a:t>
                </a: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 ה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𝑉</m:t>
                        </m:r>
                      </m:e>
                    </m:d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600" dirty="0">
                  <a:solidFill>
                    <a:srgbClr val="000099"/>
                  </a:solidFill>
                  <a:ea typeface="Times New Roman"/>
                </a:endParaRPr>
              </a:p>
              <a:p>
                <a:pPr marL="0" lvl="1" indent="0">
                  <a:lnSpc>
                    <a:spcPct val="100000"/>
                  </a:lnSpc>
                  <a:buNone/>
                </a:pPr>
                <a:endParaRPr lang="he-IL" sz="1800" b="1" u="sng" dirty="0" smtClean="0">
                  <a:ea typeface="Calibri"/>
                  <a:cs typeface="Arial"/>
                </a:endParaRPr>
              </a:p>
              <a:p>
                <a:pPr marL="0" lvl="1" indent="0">
                  <a:lnSpc>
                    <a:spcPct val="135000"/>
                  </a:lnSpc>
                  <a:buNone/>
                </a:pPr>
                <a:r>
                  <a:rPr lang="he-IL" sz="1800" b="1" u="sng" dirty="0" smtClean="0">
                    <a:ea typeface="Calibri"/>
                    <a:cs typeface="Arial"/>
                  </a:rPr>
                  <a:t>סיבוכיות</a:t>
                </a:r>
                <a:r>
                  <a:rPr lang="he-IL" sz="1800" b="1" dirty="0" smtClean="0">
                    <a:ea typeface="Calibri"/>
                    <a:cs typeface="Arial"/>
                  </a:rPr>
                  <a:t>:</a:t>
                </a:r>
                <a:r>
                  <a:rPr lang="he-IL" sz="1800" dirty="0" smtClean="0">
                    <a:ea typeface="Calibri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𝑂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𝑉𝐸</m:t>
                        </m:r>
                      </m:e>
                    </m:d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88000" y="1170000"/>
                <a:ext cx="8542800" cy="5688000"/>
              </a:xfrm>
              <a:blipFill rotWithShape="1">
                <a:blip r:embed="rId3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</a:t>
            </a:r>
            <a:r>
              <a:rPr lang="en-US" dirty="0" smtClean="0"/>
              <a:t>Bellman-Ford</a:t>
            </a:r>
            <a:endParaRPr lang="he-IL" dirty="0"/>
          </a:p>
        </p:txBody>
      </p:sp>
      <p:grpSp>
        <p:nvGrpSpPr>
          <p:cNvPr id="47" name="Group 71"/>
          <p:cNvGrpSpPr/>
          <p:nvPr/>
        </p:nvGrpSpPr>
        <p:grpSpPr>
          <a:xfrm>
            <a:off x="413948" y="3573016"/>
            <a:ext cx="3690000" cy="2694073"/>
            <a:chOff x="413948" y="3356992"/>
            <a:chExt cx="3690000" cy="2694073"/>
          </a:xfrm>
        </p:grpSpPr>
        <p:cxnSp>
          <p:nvCxnSpPr>
            <p:cNvPr id="48" name="Straight Connector 47"/>
            <p:cNvCxnSpPr>
              <a:stCxn id="60" idx="7"/>
              <a:endCxn id="63" idx="3"/>
            </p:cNvCxnSpPr>
            <p:nvPr/>
          </p:nvCxnSpPr>
          <p:spPr>
            <a:xfrm rot="5400000" flipH="1" flipV="1">
              <a:off x="79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60" idx="5"/>
              <a:endCxn id="61" idx="1"/>
            </p:cNvCxnSpPr>
            <p:nvPr/>
          </p:nvCxnSpPr>
          <p:spPr>
            <a:xfrm rot="16200000" flipH="1">
              <a:off x="798047" y="490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61" idx="0"/>
              <a:endCxn id="62" idx="4"/>
            </p:cNvCxnSpPr>
            <p:nvPr/>
          </p:nvCxnSpPr>
          <p:spPr>
            <a:xfrm rot="5400000" flipH="1" flipV="1">
              <a:off x="1403948" y="528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2" idx="6"/>
              <a:endCxn id="65" idx="2"/>
            </p:cNvCxnSpPr>
            <p:nvPr/>
          </p:nvCxnSpPr>
          <p:spPr>
            <a:xfrm>
              <a:off x="1943948" y="474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3" idx="5"/>
              <a:endCxn id="65" idx="1"/>
            </p:cNvCxnSpPr>
            <p:nvPr/>
          </p:nvCxnSpPr>
          <p:spPr>
            <a:xfrm rot="16200000" flipH="1">
              <a:off x="187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65" idx="0"/>
              <a:endCxn id="66" idx="4"/>
            </p:cNvCxnSpPr>
            <p:nvPr/>
          </p:nvCxnSpPr>
          <p:spPr>
            <a:xfrm rot="5400000" flipH="1" flipV="1">
              <a:off x="2483948" y="420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63" idx="6"/>
              <a:endCxn id="66" idx="2"/>
            </p:cNvCxnSpPr>
            <p:nvPr/>
          </p:nvCxnSpPr>
          <p:spPr>
            <a:xfrm>
              <a:off x="1943948" y="366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61" idx="6"/>
              <a:endCxn id="64" idx="2"/>
            </p:cNvCxnSpPr>
            <p:nvPr/>
          </p:nvCxnSpPr>
          <p:spPr>
            <a:xfrm>
              <a:off x="194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64" idx="6"/>
              <a:endCxn id="67" idx="2"/>
            </p:cNvCxnSpPr>
            <p:nvPr/>
          </p:nvCxnSpPr>
          <p:spPr>
            <a:xfrm>
              <a:off x="302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41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s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49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49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49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257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257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257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365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728246" y="50996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907886" y="3947570"/>
              <a:ext cx="351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-7</a:t>
              </a:r>
              <a:endParaRPr lang="en-US" sz="16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964062" y="523617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109214" y="335699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11</a:t>
              </a:r>
              <a:endParaRPr lang="en-US" sz="16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177234" y="391854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12</a:t>
              </a:r>
              <a:endParaRPr lang="en-US" sz="16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073869" y="4444088"/>
              <a:ext cx="351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-6</a:t>
              </a:r>
              <a:endParaRPr lang="en-US" sz="16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807804" y="400506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087724" y="548122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15</a:t>
              </a:r>
              <a:endParaRPr lang="en-US" sz="16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196872" y="549574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cxnSp>
        <p:nvCxnSpPr>
          <p:cNvPr id="77" name="Straight Connector 76"/>
          <p:cNvCxnSpPr>
            <a:stCxn id="61" idx="0"/>
            <a:endCxn id="62" idx="4"/>
          </p:cNvCxnSpPr>
          <p:nvPr/>
        </p:nvCxnSpPr>
        <p:spPr>
          <a:xfrm rot="5400000" flipH="1" flipV="1">
            <a:off x="1403948" y="5502089"/>
            <a:ext cx="6300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8" name="TextBox 77"/>
              <p:cNvSpPr txBox="1"/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000099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9" name="TextBox 78"/>
              <p:cNvSpPr txBox="1"/>
              <p:nvPr/>
            </p:nvSpPr>
            <p:spPr>
              <a:xfrm>
                <a:off x="1489511" y="3370095"/>
                <a:ext cx="476412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>
                          <a:solidFill>
                            <a:srgbClr val="000099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400" b="0" i="1">
                          <a:solidFill>
                            <a:srgbClr val="000099"/>
                          </a:solidFill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511" y="3370095"/>
                <a:ext cx="476412" cy="30777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0" name="TextBox 79"/>
              <p:cNvSpPr txBox="1"/>
              <p:nvPr/>
            </p:nvSpPr>
            <p:spPr>
              <a:xfrm>
                <a:off x="2637304" y="3370095"/>
                <a:ext cx="341760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>
                          <a:solidFill>
                            <a:srgbClr val="000099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304" y="3370095"/>
                <a:ext cx="341760" cy="30777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1" name="TextBox 80"/>
              <p:cNvSpPr txBox="1"/>
              <p:nvPr/>
            </p:nvSpPr>
            <p:spPr>
              <a:xfrm>
                <a:off x="1564815" y="6258162"/>
                <a:ext cx="341760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>
                          <a:solidFill>
                            <a:srgbClr val="000099"/>
                          </a:solidFill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815" y="6258162"/>
                <a:ext cx="341760" cy="30777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2" name="TextBox 81"/>
              <p:cNvSpPr txBox="1"/>
              <p:nvPr/>
            </p:nvSpPr>
            <p:spPr>
              <a:xfrm>
                <a:off x="2591771" y="6258162"/>
                <a:ext cx="449161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>
                          <a:solidFill>
                            <a:srgbClr val="000099"/>
                          </a:solidFill>
                          <a:latin typeface="Cambria Math"/>
                        </a:rPr>
                        <m:t>24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771" y="6258162"/>
                <a:ext cx="449161" cy="307777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3" name="TextBox 82"/>
              <p:cNvSpPr txBox="1"/>
              <p:nvPr/>
            </p:nvSpPr>
            <p:spPr>
              <a:xfrm>
                <a:off x="3685626" y="6258162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626" y="6258162"/>
                <a:ext cx="386644" cy="307777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4" name="TextBox 83"/>
              <p:cNvSpPr txBox="1"/>
              <p:nvPr/>
            </p:nvSpPr>
            <p:spPr>
              <a:xfrm>
                <a:off x="1138513" y="4806660"/>
                <a:ext cx="449161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>
                          <a:solidFill>
                            <a:srgbClr val="000099"/>
                          </a:solidFill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513" y="4806660"/>
                <a:ext cx="449161" cy="307777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5" name="TextBox 84"/>
              <p:cNvSpPr txBox="1"/>
              <p:nvPr/>
            </p:nvSpPr>
            <p:spPr>
              <a:xfrm>
                <a:off x="2982383" y="4806660"/>
                <a:ext cx="341760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>
                          <a:solidFill>
                            <a:srgbClr val="000099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383" y="4806660"/>
                <a:ext cx="341760" cy="307777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82777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b="1" dirty="0" smtClean="0">
                    <a:ea typeface="Times New Roman"/>
                  </a:rPr>
                  <a:t>מטרה:</a:t>
                </a:r>
                <a:r>
                  <a:rPr lang="he-IL" dirty="0" smtClean="0">
                    <a:ea typeface="Times New Roman"/>
                  </a:rPr>
                  <a:t> בהינתן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Times New Roman"/>
                      </a:rPr>
                      <m:t>𝑠</m:t>
                    </m:r>
                    <m:r>
                      <a:rPr lang="en-US" b="0" i="1" smtClean="0">
                        <a:latin typeface="Cambria Math"/>
                        <a:ea typeface="Times New Roman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Times New Roman"/>
                      </a:rPr>
                      <m:t>𝑉</m:t>
                    </m:r>
                  </m:oMath>
                </a14:m>
                <a:r>
                  <a:rPr lang="he-IL" dirty="0" smtClean="0">
                    <a:ea typeface="Times New Roman"/>
                  </a:rPr>
                  <a:t>, לחשב את משקל המסלול הקל ביותר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Times New Roman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Times New Roman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Times New Roman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 smtClean="0">
                    <a:ea typeface="Times New Roman"/>
                  </a:rPr>
                  <a:t> מהצומת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Times New Roman"/>
                      </a:rPr>
                      <m:t>𝑠</m:t>
                    </m:r>
                  </m:oMath>
                </a14:m>
                <a:r>
                  <a:rPr lang="he-IL" dirty="0" smtClean="0">
                    <a:ea typeface="Times New Roman"/>
                  </a:rPr>
                  <a:t> לכל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Times New Roman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Times New Roman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Times New Roman"/>
                      </a:rPr>
                      <m:t>𝑉</m:t>
                    </m:r>
                  </m:oMath>
                </a14:m>
                <a:r>
                  <a:rPr lang="he-IL" dirty="0" smtClean="0">
                    <a:ea typeface="Times New Roman"/>
                  </a:rPr>
                  <a:t>.</a:t>
                </a:r>
              </a:p>
              <a:p>
                <a:pPr marL="531813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עבור צומת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∈</m:t>
                    </m:r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𝑉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שאינו ישיג מ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𝑠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, נסמן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=∞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600" dirty="0">
                  <a:ea typeface="Calibri"/>
                  <a:cs typeface="Arial"/>
                </a:endParaRPr>
              </a:p>
              <a:p>
                <a:pPr marL="531813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אם קיים מעגל במשקל </a:t>
                </a: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שלילי אשר ישיג </a:t>
                </a: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מ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𝑠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, יהיו צמתים עבורם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=−∞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600" dirty="0">
                  <a:ea typeface="Calibri"/>
                  <a:cs typeface="Arial"/>
                </a:endParaRPr>
              </a:p>
              <a:p>
                <a:pPr marL="531813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u="sng" dirty="0" smtClean="0">
                    <a:solidFill>
                      <a:srgbClr val="000099"/>
                    </a:solidFill>
                    <a:ea typeface="Times New Roman"/>
                  </a:rPr>
                  <a:t>הבחנה</a:t>
                </a: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:</a:t>
                </a:r>
                <a:r>
                  <a:rPr lang="he-IL" sz="1600" b="1" dirty="0" smtClean="0">
                    <a:solidFill>
                      <a:srgbClr val="000099"/>
                    </a:solidFill>
                    <a:ea typeface="Times New Roman"/>
                  </a:rPr>
                  <a:t> </a:t>
                </a: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אם </a:t>
                </a: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אין מעגלים במשקל שלילי, תמיד קיים מסלול קל ביותר שהוא פשוט.</a:t>
                </a:r>
                <a:endParaRPr lang="en-US" sz="1600" dirty="0">
                  <a:ea typeface="Calibri"/>
                  <a:cs typeface="Arial"/>
                </a:endParaRPr>
              </a:p>
              <a:p>
                <a:pPr marL="531813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u="sng" dirty="0" smtClean="0">
                    <a:solidFill>
                      <a:srgbClr val="000099"/>
                    </a:solidFill>
                    <a:ea typeface="Times New Roman"/>
                  </a:rPr>
                  <a:t>מקרה פרטי</a:t>
                </a: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: אם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𝑤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פונקציה קבועה וחיובית, משקל מסלול פרופורציונלי </a:t>
                </a: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לאורכו.</a:t>
                </a:r>
                <a:r>
                  <a:rPr lang="en-US" sz="1600" dirty="0" smtClean="0">
                    <a:solidFill>
                      <a:srgbClr val="000099"/>
                    </a:solidFill>
                    <a:ea typeface="Times New Roman"/>
                  </a:rPr>
                  <a:t/>
                </a:r>
                <a:br>
                  <a:rPr lang="en-US" sz="1600" dirty="0" smtClean="0">
                    <a:solidFill>
                      <a:srgbClr val="000099"/>
                    </a:solidFill>
                    <a:ea typeface="Times New Roman"/>
                  </a:rPr>
                </a:b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לכן ניתן לפתור מקרה זה </a:t>
                </a: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ע"י הרצת </a:t>
                </a:r>
                <a:r>
                  <a:rPr lang="en-US" sz="1600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BFS</a:t>
                </a: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6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endParaRPr lang="he-IL" dirty="0" smtClean="0">
                  <a:ea typeface="Times New Roman"/>
                </a:endParaRPr>
              </a:p>
              <a:p>
                <a:pPr lvl="0">
                  <a:lnSpc>
                    <a:spcPct val="135000"/>
                  </a:lnSpc>
                </a:pPr>
                <a:r>
                  <a:rPr lang="he-IL" dirty="0" smtClean="0">
                    <a:ea typeface="Times New Roman"/>
                  </a:rPr>
                  <a:t>אלגוריתמים למציאת מסלולים קלים ביותר ממקור יחיד:</a:t>
                </a: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b="1" u="sng" dirty="0" smtClean="0">
                    <a:ea typeface="Times New Roman"/>
                  </a:rPr>
                  <a:t>אלגוריתם </a:t>
                </a:r>
                <a:r>
                  <a:rPr lang="en-US" b="1" u="sng" dirty="0" smtClean="0">
                    <a:ea typeface="Times New Roman"/>
                  </a:rPr>
                  <a:t>Dijkstra</a:t>
                </a:r>
                <a:r>
                  <a:rPr lang="he-IL" b="1" dirty="0" smtClean="0">
                    <a:ea typeface="Times New Roman"/>
                  </a:rPr>
                  <a:t>: </a:t>
                </a:r>
                <a:r>
                  <a:rPr lang="he-IL" dirty="0" smtClean="0">
                    <a:ea typeface="Times New Roman"/>
                  </a:rPr>
                  <a:t>רץ בסיבוכיות זמן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Times New Roman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Times New Roman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  <a:ea typeface="Times New Roman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ea typeface="Times New Roman"/>
                          </a:rPr>
                          <m:t>𝐸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  <a:ea typeface="Times New Roman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ea typeface="Times New Roman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ea typeface="Times New Roman"/>
                              </a:rPr>
                              <m:t>𝑉</m:t>
                            </m:r>
                          </m:e>
                        </m:func>
                      </m:e>
                    </m:d>
                  </m:oMath>
                </a14:m>
                <a:r>
                  <a:rPr lang="he-IL" dirty="0" smtClean="0">
                    <a:ea typeface="Times New Roman"/>
                  </a:rPr>
                  <a:t>.</a:t>
                </a:r>
                <a:r>
                  <a:rPr lang="en-US" dirty="0" smtClean="0">
                    <a:ea typeface="Times New Roman"/>
                  </a:rPr>
                  <a:t/>
                </a:r>
                <a:br>
                  <a:rPr lang="en-US" dirty="0" smtClean="0">
                    <a:ea typeface="Times New Roman"/>
                  </a:rPr>
                </a:br>
                <a:r>
                  <a:rPr lang="he-IL" dirty="0" smtClean="0">
                    <a:ea typeface="Times New Roman"/>
                  </a:rPr>
                  <a:t>מניח שפונקציית המשקל אי שלילית, כלומר: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Times New Roman"/>
                      </a:rPr>
                      <m:t>∀</m:t>
                    </m:r>
                    <m:r>
                      <a:rPr lang="en-US" b="0" i="1" smtClean="0">
                        <a:latin typeface="Cambria Math"/>
                        <a:ea typeface="Times New Roman"/>
                      </a:rPr>
                      <m:t>𝑒</m:t>
                    </m:r>
                    <m:r>
                      <a:rPr lang="en-US" b="0" i="1" smtClean="0">
                        <a:latin typeface="Cambria Math"/>
                        <a:ea typeface="Times New Roman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Times New Roman"/>
                      </a:rPr>
                      <m:t>𝐸</m:t>
                    </m:r>
                    <m:r>
                      <a:rPr lang="en-US" b="0" i="1" smtClean="0">
                        <a:latin typeface="Cambria Math"/>
                        <a:ea typeface="Times New Roman"/>
                      </a:rPr>
                      <m:t>,   </m:t>
                    </m:r>
                    <m:r>
                      <a:rPr lang="en-US" b="0" i="1" smtClean="0">
                        <a:latin typeface="Cambria Math"/>
                        <a:ea typeface="Times New Roman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Times New Roman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Times New Roman"/>
                      </a:rPr>
                      <m:t>≥</m:t>
                    </m:r>
                    <m:r>
                      <a:rPr lang="en-US" b="0" i="1" smtClean="0">
                        <a:latin typeface="Cambria Math"/>
                        <a:ea typeface="Times New Roman"/>
                      </a:rPr>
                      <m:t>0</m:t>
                    </m:r>
                  </m:oMath>
                </a14:m>
                <a:r>
                  <a:rPr lang="he-IL" dirty="0" smtClean="0">
                    <a:ea typeface="Times New Roman"/>
                  </a:rPr>
                  <a:t> .</a:t>
                </a: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endParaRPr lang="he-IL" dirty="0" smtClean="0">
                  <a:ea typeface="Times New Roman"/>
                </a:endParaRP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b="1" u="sng" dirty="0" smtClean="0">
                    <a:ea typeface="Times New Roman"/>
                  </a:rPr>
                  <a:t>אלגוריתם </a:t>
                </a:r>
                <a:r>
                  <a:rPr lang="en-US" b="1" u="sng" dirty="0" smtClean="0">
                    <a:ea typeface="Times New Roman"/>
                  </a:rPr>
                  <a:t>Bellman-Ford</a:t>
                </a:r>
                <a:r>
                  <a:rPr lang="he-IL" b="1" dirty="0" smtClean="0">
                    <a:ea typeface="Times New Roman"/>
                  </a:rPr>
                  <a:t>:</a:t>
                </a:r>
                <a:r>
                  <a:rPr lang="he-IL" dirty="0" smtClean="0">
                    <a:ea typeface="Times New Roman"/>
                  </a:rPr>
                  <a:t> רץ בסיבוכיות זמן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Times New Roman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Times New Roman"/>
                          </a:rPr>
                          <m:t>𝑉𝐸</m:t>
                        </m:r>
                      </m:e>
                    </m:d>
                  </m:oMath>
                </a14:m>
                <a:r>
                  <a:rPr lang="he-IL" dirty="0" smtClean="0">
                    <a:ea typeface="Times New Roman"/>
                  </a:rPr>
                  <a:t> .</a:t>
                </a:r>
                <a:r>
                  <a:rPr lang="en-US" dirty="0" smtClean="0">
                    <a:ea typeface="Times New Roman"/>
                  </a:rPr>
                  <a:t/>
                </a:r>
                <a:br>
                  <a:rPr lang="en-US" dirty="0" smtClean="0">
                    <a:ea typeface="Times New Roman"/>
                  </a:rPr>
                </a:br>
                <a:r>
                  <a:rPr lang="he-IL" dirty="0" smtClean="0">
                    <a:ea typeface="Times New Roman"/>
                  </a:rPr>
                  <a:t>עובד גם כאשר יש קשתות במשקל שלילי.</a:t>
                </a:r>
                <a:r>
                  <a:rPr lang="en-US" dirty="0" smtClean="0">
                    <a:ea typeface="Times New Roman"/>
                  </a:rPr>
                  <a:t/>
                </a:r>
                <a:br>
                  <a:rPr lang="en-US" dirty="0" smtClean="0">
                    <a:ea typeface="Times New Roman"/>
                  </a:rPr>
                </a:br>
                <a:r>
                  <a:rPr lang="he-IL" dirty="0" smtClean="0">
                    <a:ea typeface="Times New Roman"/>
                  </a:rPr>
                  <a:t>במידה וקיים מעגל במשקל שלילי אשר ישיג מהצומת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Times New Roman"/>
                      </a:rPr>
                      <m:t>𝑠</m:t>
                    </m:r>
                  </m:oMath>
                </a14:m>
                <a:r>
                  <a:rPr lang="he-IL" dirty="0" smtClean="0">
                    <a:ea typeface="Times New Roman"/>
                  </a:rPr>
                  <a:t>, האלגוריתם מוצא ומחזיר אותו.</a:t>
                </a:r>
              </a:p>
              <a:p>
                <a:pPr>
                  <a:lnSpc>
                    <a:spcPct val="135000"/>
                  </a:lnSpc>
                </a:pPr>
                <a:endParaRPr lang="he-IL" dirty="0" smtClean="0">
                  <a:ea typeface="Times New Roman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מסלולים קלים ביותר </a:t>
            </a:r>
            <a:r>
              <a:rPr lang="he-IL" dirty="0" smtClean="0">
                <a:solidFill>
                  <a:srgbClr val="1B3177"/>
                </a:solidFill>
              </a:rPr>
              <a:t>ממקור יחיד</a:t>
            </a:r>
            <a:r>
              <a:rPr lang="he-IL" dirty="0" smtClean="0"/>
              <a:t> (</a:t>
            </a:r>
            <a:r>
              <a:rPr lang="en-US" dirty="0" smtClean="0"/>
              <a:t>SSSP</a:t>
            </a:r>
            <a:r>
              <a:rPr lang="he-IL" dirty="0" smtClean="0"/>
              <a:t>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08566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1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601266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dirty="0" smtClean="0">
                    <a:ea typeface="Calibri"/>
                  </a:rPr>
                  <a:t>נתון גרף מכוון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𝐺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dirty="0" smtClean="0">
                    <a:ea typeface="Calibri"/>
                  </a:rPr>
                  <a:t> עם משקלים אי-שליליים על הקשתות, פרט לקשת יחידה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𝑒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𝑏</m:t>
                        </m:r>
                      </m:e>
                    </m:d>
                  </m:oMath>
                </a14:m>
                <a:r>
                  <a:rPr lang="he-IL" dirty="0" smtClean="0">
                    <a:ea typeface="Calibri"/>
                  </a:rPr>
                  <a:t> שמשקלה שלילי. נתון כי אין מעגלים בעלי משקל שלילי בגרף.</a:t>
                </a:r>
                <a:r>
                  <a:rPr lang="en-US" dirty="0" smtClean="0">
                    <a:ea typeface="Calibri"/>
                  </a:rPr>
                  <a:t/>
                </a:r>
                <a:br>
                  <a:rPr lang="en-US" dirty="0" smtClean="0">
                    <a:ea typeface="Calibri"/>
                  </a:rPr>
                </a:br>
                <a:r>
                  <a:rPr lang="he-IL" dirty="0" smtClean="0">
                    <a:ea typeface="Calibri"/>
                  </a:rPr>
                  <a:t>נתון צומת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𝑠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𝑉</m:t>
                    </m:r>
                  </m:oMath>
                </a14:m>
                <a:r>
                  <a:rPr lang="he-IL" dirty="0" smtClean="0">
                    <a:ea typeface="Calibri"/>
                  </a:rPr>
                  <a:t>. הציעו אלגוריתם המחשב את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 smtClean="0">
                    <a:ea typeface="Calibri"/>
                  </a:rPr>
                  <a:t> לכל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𝑉</m:t>
                    </m:r>
                  </m:oMath>
                </a14:m>
                <a:r>
                  <a:rPr lang="he-IL" dirty="0" smtClean="0">
                    <a:ea typeface="Calibri"/>
                  </a:rPr>
                  <a:t> בזמן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𝐸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  <a:ea typeface="Calibri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ea typeface="Calibri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ea typeface="Calibri"/>
                              </a:rPr>
                              <m:t>𝑉</m:t>
                            </m:r>
                          </m:e>
                        </m:func>
                      </m:e>
                    </m:d>
                  </m:oMath>
                </a14:m>
                <a:r>
                  <a:rPr lang="he-IL" dirty="0" smtClean="0">
                    <a:ea typeface="Calibri"/>
                  </a:rPr>
                  <a:t>.</a:t>
                </a:r>
              </a:p>
              <a:p>
                <a:pPr>
                  <a:lnSpc>
                    <a:spcPct val="135000"/>
                  </a:lnSpc>
                </a:pPr>
                <a:endParaRPr lang="en-US" dirty="0">
                  <a:ea typeface="Calibri"/>
                </a:endParaRPr>
              </a:p>
              <a:p>
                <a:r>
                  <a:rPr lang="he-IL" sz="2600" b="1" u="sng" dirty="0" smtClean="0">
                    <a:solidFill>
                      <a:srgbClr val="000066"/>
                    </a:solidFill>
                  </a:rPr>
                  <a:t>פתרון</a:t>
                </a:r>
              </a:p>
              <a:p>
                <a:r>
                  <a:rPr lang="he-IL" dirty="0" smtClean="0"/>
                  <a:t>יהא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he-IL" dirty="0" smtClean="0"/>
                  <a:t>. למסלול הקל ביותר מצומת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he-IL" dirty="0" smtClean="0"/>
                  <a:t> לצומת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he-IL" dirty="0" smtClean="0"/>
                  <a:t> יש שתי אפשרויות: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he-IL" dirty="0" smtClean="0"/>
                  <a:t>המסלול לא עובר דרך הקשת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he-IL" dirty="0" smtClean="0"/>
                  <a:t>.</a:t>
                </a:r>
              </a:p>
              <a:p>
                <a:pPr marL="342900" indent="-342900">
                  <a:buFont typeface="+mj-lt"/>
                  <a:buAutoNum type="arabicPeriod" startAt="2"/>
                </a:pPr>
                <a:r>
                  <a:rPr lang="he-IL" dirty="0" smtClean="0"/>
                  <a:t>המסלול עובר דרך הקשת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he-IL" dirty="0" smtClean="0"/>
                  <a:t> פעם אחת בלבד.</a:t>
                </a:r>
              </a:p>
              <a:p>
                <a:pPr marL="981075" lvl="0" indent="-342900" defTabSz="987425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היות ואין מעגלים שליליים, תמיד קיים מסלול קל ביותר שמשתמש ב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𝑒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 פעם אחת לכל היותר.</a:t>
                </a:r>
              </a:p>
              <a:p>
                <a:pPr lvl="0" defTabSz="987425">
                  <a:lnSpc>
                    <a:spcPct val="135000"/>
                  </a:lnSpc>
                </a:pPr>
                <a:endParaRPr lang="he-IL" dirty="0">
                  <a:ea typeface="Times New Roman"/>
                </a:endParaRPr>
              </a:p>
              <a:p>
                <a:pPr lvl="0" defTabSz="987425">
                  <a:lnSpc>
                    <a:spcPct val="135000"/>
                  </a:lnSpc>
                </a:pPr>
                <a:r>
                  <a:rPr lang="he-IL" dirty="0" smtClean="0">
                    <a:ea typeface="Times New Roman"/>
                  </a:rPr>
                  <a:t>נסמן ב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  <a:ea typeface="Times New Roman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ea typeface="Times New Roman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Times New Roman"/>
                          </a:rPr>
                          <m:t>𝑠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Times New Roman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Times New Roman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 smtClean="0">
                    <a:ea typeface="Times New Roman"/>
                  </a:rPr>
                  <a:t> את משקל המסלול הקל ביותר מצומת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Times New Roman"/>
                      </a:rPr>
                      <m:t>𝑠</m:t>
                    </m:r>
                  </m:oMath>
                </a14:m>
                <a:r>
                  <a:rPr lang="he-IL" dirty="0" smtClean="0">
                    <a:ea typeface="Times New Roman"/>
                  </a:rPr>
                  <a:t> לצומת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Times New Roman"/>
                      </a:rPr>
                      <m:t>𝑣</m:t>
                    </m:r>
                  </m:oMath>
                </a14:m>
                <a:r>
                  <a:rPr lang="he-IL" dirty="0" smtClean="0">
                    <a:ea typeface="Times New Roman"/>
                  </a:rPr>
                  <a:t> בגרף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Times New Roman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Times New Roman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Times New Roman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Times New Roman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  <a:ea typeface="Times New Roman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Times New Roman"/>
                          </a:rPr>
                          <m:t>𝐸</m:t>
                        </m:r>
                        <m:r>
                          <a:rPr lang="en-US" b="0" i="1" smtClean="0">
                            <a:latin typeface="Cambria Math"/>
                            <a:ea typeface="Times New Roman"/>
                          </a:rPr>
                          <m:t>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Times New Roman"/>
                              </a:rPr>
                              <m:t>𝑒</m:t>
                            </m:r>
                          </m:e>
                        </m:d>
                      </m:e>
                    </m:d>
                  </m:oMath>
                </a14:m>
                <a:r>
                  <a:rPr lang="he-IL" dirty="0" smtClean="0">
                    <a:ea typeface="Times New Roman"/>
                  </a:rPr>
                  <a:t>.</a:t>
                </a:r>
              </a:p>
              <a:p>
                <a:pPr lvl="0" defTabSz="987425">
                  <a:lnSpc>
                    <a:spcPct val="135000"/>
                  </a:lnSpc>
                </a:pPr>
                <a:r>
                  <a:rPr lang="he-IL" dirty="0" smtClean="0">
                    <a:ea typeface="Times New Roman"/>
                  </a:rPr>
                  <a:t>לפי המבנה האופטימלי של מסלולים קלים ביותר (תת מסלול הוא מסלול קל ביותר):</a:t>
                </a:r>
              </a:p>
              <a:p>
                <a:pPr lvl="0" algn="ctr" defTabSz="987425" rtl="0"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Times New Roman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Times New Roman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Times New Roman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99"/>
                          </a:solidFill>
                          <a:latin typeface="Cambria Math"/>
                          <a:ea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0099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99"/>
                              </a:solidFill>
                              <a:latin typeface="Cambria Math"/>
                              <a:ea typeface="Times New Roman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 , 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 smtClean="0">
                  <a:solidFill>
                    <a:srgbClr val="000099"/>
                  </a:solidFill>
                  <a:ea typeface="Times New Roman"/>
                </a:endParaRPr>
              </a:p>
              <a:p>
                <a:pPr lvl="0" defTabSz="987425">
                  <a:lnSpc>
                    <a:spcPct val="135000"/>
                  </a:lnSpc>
                </a:pPr>
                <a:endParaRPr lang="he-IL" dirty="0">
                  <a:ea typeface="Times New Roman"/>
                </a:endParaRPr>
              </a:p>
              <a:p>
                <a:endParaRPr lang="he-IL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6012668"/>
              </a:xfrm>
              <a:blipFill rotWithShape="1">
                <a:blip r:embed="rId2" cstate="print"/>
                <a:stretch>
                  <a:fillRect l="-71" r="-128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40577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6012668"/>
              </a:xfrm>
            </p:spPr>
            <p:txBody>
              <a:bodyPr>
                <a:normAutofit/>
              </a:bodyPr>
              <a:lstStyle/>
              <a:p>
                <a:r>
                  <a:rPr lang="he-IL" b="1" dirty="0" smtClean="0"/>
                  <a:t>קלט:</a:t>
                </a:r>
                <a:r>
                  <a:rPr lang="he-IL" dirty="0" smtClean="0"/>
                  <a:t> גרף מכוון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b="1" dirty="0" smtClean="0"/>
                  <a:t> </a:t>
                </a:r>
                <a:r>
                  <a:rPr lang="he-IL" dirty="0" smtClean="0"/>
                  <a:t>בעל משקלים אי שליליים, למעט קשת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he-IL" dirty="0" smtClean="0"/>
                  <a:t> שמשקלה שלילי.</a:t>
                </a:r>
              </a:p>
              <a:p>
                <a:r>
                  <a:rPr lang="he-IL" dirty="0" smtClean="0"/>
                  <a:t>        צומת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he-IL" dirty="0" smtClean="0"/>
                  <a:t>.</a:t>
                </a:r>
              </a:p>
              <a:p>
                <a:r>
                  <a:rPr lang="he-IL" b="1" dirty="0" smtClean="0"/>
                  <a:t>פלט:</a:t>
                </a:r>
                <a:r>
                  <a:rPr lang="he-IL" dirty="0" smtClean="0"/>
                  <a:t> משקל מסלול קל ביותר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 smtClean="0"/>
                  <a:t> לכל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he-IL" dirty="0" smtClean="0"/>
                  <a:t>.</a:t>
                </a:r>
              </a:p>
              <a:p>
                <a:endParaRPr lang="he-IL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he-IL" dirty="0" smtClean="0"/>
                  <a:t>בנה את הגרף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</m:d>
                      </m:e>
                    </m:d>
                  </m:oMath>
                </a14:m>
                <a:r>
                  <a:rPr lang="he-IL" dirty="0" smtClean="0"/>
                  <a:t>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he-IL" dirty="0" smtClean="0"/>
                  <a:t>בצע </a:t>
                </a:r>
                <a:r>
                  <a:rPr lang="he-IL" u="sng" dirty="0" smtClean="0"/>
                  <a:t>שתי</a:t>
                </a:r>
                <a:r>
                  <a:rPr lang="he-IL" dirty="0" smtClean="0"/>
                  <a:t> הרצות של אלגוריתם </a:t>
                </a:r>
                <a:r>
                  <a:rPr lang="en-US" dirty="0" smtClean="0"/>
                  <a:t>Dijkstra</a:t>
                </a:r>
                <a:r>
                  <a:rPr lang="he-IL" dirty="0" smtClean="0"/>
                  <a:t> על הגרף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he-IL" dirty="0" smtClean="0"/>
                  <a:t>.</a:t>
                </a:r>
              </a:p>
              <a:p>
                <a:pPr marL="981075" lvl="0" indent="-342900" defTabSz="987425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אחת </a:t>
                </a: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עבור 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𝑠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, אחת עבור 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𝑏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</a:p>
              <a:p>
                <a:pPr marL="342900" indent="-342900">
                  <a:buFont typeface="+mj-lt"/>
                  <a:buAutoNum type="arabicPeriod" startAt="3"/>
                </a:pPr>
                <a:r>
                  <a:rPr lang="he-IL" dirty="0" smtClean="0"/>
                  <a:t>חשב לכל צומת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he-IL" dirty="0" smtClean="0"/>
                  <a:t>:</a:t>
                </a: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solidFill>
                            <a:srgbClr val="000099"/>
                          </a:solidFill>
                          <a:latin typeface="Cambria Math"/>
                          <a:ea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99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99"/>
                              </a:solidFill>
                              <a:latin typeface="Cambria Math"/>
                              <a:ea typeface="Times New Roman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 , 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0099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rgbClr val="000099"/>
                  </a:solidFill>
                  <a:ea typeface="Times New Roman"/>
                </a:endParaRPr>
              </a:p>
              <a:p>
                <a:endParaRPr lang="he-IL" dirty="0" smtClean="0"/>
              </a:p>
              <a:p>
                <a:r>
                  <a:rPr lang="he-IL" b="1" u="sng" dirty="0" smtClean="0"/>
                  <a:t>נכונות</a:t>
                </a:r>
                <a:r>
                  <a:rPr lang="he-IL" b="1" dirty="0" smtClean="0"/>
                  <a:t>:</a:t>
                </a:r>
                <a:r>
                  <a:rPr lang="he-IL" dirty="0" smtClean="0"/>
                  <a:t> מסלול קל ביותר מצומת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he-IL" dirty="0" smtClean="0"/>
                  <a:t> לצומת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he-IL" dirty="0" smtClean="0"/>
                  <a:t> יכול:</a:t>
                </a:r>
                <a:endParaRPr lang="he-IL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he-IL" dirty="0" smtClean="0"/>
                  <a:t>לא להשתמש ב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he-IL" dirty="0" smtClean="0"/>
                  <a:t>, ואז משקלו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 smtClean="0"/>
                  <a:t>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he-IL" dirty="0" smtClean="0"/>
                  <a:t>להגיע 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he-IL" dirty="0" smtClean="0"/>
                  <a:t>, לעבור דרך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he-IL" dirty="0" smtClean="0"/>
                  <a:t> ולהמשיך 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he-IL" dirty="0" smtClean="0"/>
                  <a:t>, במשקל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 smtClean="0"/>
                  <a:t>.</a:t>
                </a:r>
              </a:p>
              <a:p>
                <a:r>
                  <a:rPr lang="he-IL" dirty="0" smtClean="0"/>
                  <a:t>המסלול הקל ביותר ב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he-IL" dirty="0" smtClean="0"/>
                  <a:t> הוא הטוב מבין שתי האפשרויות.</a:t>
                </a:r>
              </a:p>
              <a:p>
                <a:endParaRPr lang="he-IL" dirty="0"/>
              </a:p>
              <a:p>
                <a:r>
                  <a:rPr lang="he-IL" b="1" u="sng" dirty="0" smtClean="0"/>
                  <a:t>סיבוכיות</a:t>
                </a:r>
                <a:r>
                  <a:rPr lang="he-IL" b="1" dirty="0" smtClean="0"/>
                  <a:t>:</a:t>
                </a:r>
                <a:r>
                  <a:rPr lang="he-I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</m:func>
                      </m:e>
                    </m:d>
                  </m:oMath>
                </a14:m>
                <a:r>
                  <a:rPr lang="he-IL" dirty="0" smtClean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6012668"/>
              </a:xfrm>
              <a:blipFill rotWithShape="1">
                <a:blip r:embed="rId2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</a:t>
            </a:r>
            <a:endParaRPr lang="he-IL" dirty="0"/>
          </a:p>
        </p:txBody>
      </p:sp>
      <p:grpSp>
        <p:nvGrpSpPr>
          <p:cNvPr id="20" name="Group 19"/>
          <p:cNvGrpSpPr/>
          <p:nvPr/>
        </p:nvGrpSpPr>
        <p:grpSpPr>
          <a:xfrm>
            <a:off x="287524" y="2024844"/>
            <a:ext cx="1728192" cy="1908212"/>
            <a:chOff x="179512" y="2564904"/>
            <a:chExt cx="1728192" cy="1908212"/>
          </a:xfrm>
        </p:grpSpPr>
        <p:sp>
          <p:nvSpPr>
            <p:cNvPr id="19" name="Freeform 18"/>
            <p:cNvSpPr/>
            <p:nvPr/>
          </p:nvSpPr>
          <p:spPr>
            <a:xfrm>
              <a:off x="271561" y="2729345"/>
              <a:ext cx="1349421" cy="1607128"/>
            </a:xfrm>
            <a:custGeom>
              <a:avLst/>
              <a:gdLst>
                <a:gd name="connsiteX0" fmla="*/ 47094 w 1349421"/>
                <a:gd name="connsiteY0" fmla="*/ 1607128 h 1607128"/>
                <a:gd name="connsiteX1" fmla="*/ 157930 w 1349421"/>
                <a:gd name="connsiteY1" fmla="*/ 374073 h 1607128"/>
                <a:gd name="connsiteX2" fmla="*/ 1349421 w 1349421"/>
                <a:gd name="connsiteY2" fmla="*/ 0 h 160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9421" h="1607128">
                  <a:moveTo>
                    <a:pt x="47094" y="1607128"/>
                  </a:moveTo>
                  <a:cubicBezTo>
                    <a:pt x="-6015" y="1124528"/>
                    <a:pt x="-59124" y="641928"/>
                    <a:pt x="157930" y="374073"/>
                  </a:cubicBezTo>
                  <a:cubicBezTo>
                    <a:pt x="374984" y="106218"/>
                    <a:pt x="862202" y="53109"/>
                    <a:pt x="1349421" y="0"/>
                  </a:cubicBezTo>
                </a:path>
              </a:pathLst>
            </a:custGeom>
            <a:ln w="1905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rgbClr val="0033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" name="Oval 3"/>
                <p:cNvSpPr/>
                <p:nvPr/>
              </p:nvSpPr>
              <p:spPr>
                <a:xfrm>
                  <a:off x="179512" y="4185084"/>
                  <a:ext cx="288032" cy="288032"/>
                </a:xfrm>
                <a:prstGeom prst="ellipse">
                  <a:avLst/>
                </a:prstGeom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/>
                            <a:cs typeface="Arial" pitchFamily="34" charset="0"/>
                          </a:rPr>
                          <m:t>𝑠</m:t>
                        </m:r>
                      </m:oMath>
                    </m:oMathPara>
                  </a14:m>
                  <a:endParaRPr lang="en-US" sz="1600" dirty="0"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4" name="Oval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12" y="4185084"/>
                  <a:ext cx="288032" cy="288032"/>
                </a:xfrm>
                <a:prstGeom prst="ellipse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5" name="Oval 4"/>
                <p:cNvSpPr/>
                <p:nvPr/>
              </p:nvSpPr>
              <p:spPr>
                <a:xfrm>
                  <a:off x="691952" y="3573016"/>
                  <a:ext cx="288032" cy="288032"/>
                </a:xfrm>
                <a:prstGeom prst="ellipse">
                  <a:avLst/>
                </a:prstGeom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/>
                            <a:cs typeface="Arial" pitchFamily="34" charset="0"/>
                          </a:rPr>
                          <m:t>𝑎</m:t>
                        </m:r>
                      </m:oMath>
                    </m:oMathPara>
                  </a14:m>
                  <a:endParaRPr lang="en-US" sz="1600" dirty="0"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5" name="Oval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952" y="3573016"/>
                  <a:ext cx="288032" cy="288032"/>
                </a:xfrm>
                <a:prstGeom prst="ellipse">
                  <a:avLst/>
                </a:prstGeom>
                <a:blipFill rotWithShape="1">
                  <a:blip r:embed="rId4" cstate="print"/>
                  <a:stretch>
                    <a:fillRect/>
                  </a:stretch>
                </a:blip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" name="Oval 5"/>
                <p:cNvSpPr/>
                <p:nvPr/>
              </p:nvSpPr>
              <p:spPr>
                <a:xfrm>
                  <a:off x="1095516" y="3140968"/>
                  <a:ext cx="288032" cy="288032"/>
                </a:xfrm>
                <a:prstGeom prst="ellipse">
                  <a:avLst/>
                </a:prstGeom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/>
                            <a:cs typeface="Arial" pitchFamily="34" charset="0"/>
                          </a:rPr>
                          <m:t>𝑏</m:t>
                        </m:r>
                      </m:oMath>
                    </m:oMathPara>
                  </a14:m>
                  <a:endParaRPr lang="en-US" sz="1600" dirty="0"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516" y="3140968"/>
                  <a:ext cx="288032" cy="288032"/>
                </a:xfrm>
                <a:prstGeom prst="ellipse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" name="Oval 6"/>
                <p:cNvSpPr/>
                <p:nvPr/>
              </p:nvSpPr>
              <p:spPr>
                <a:xfrm>
                  <a:off x="1619672" y="2564904"/>
                  <a:ext cx="288032" cy="288032"/>
                </a:xfrm>
                <a:prstGeom prst="ellipse">
                  <a:avLst/>
                </a:prstGeom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/>
                            <a:cs typeface="Arial" pitchFamily="34" charset="0"/>
                          </a:rPr>
                          <m:t>𝑣</m:t>
                        </m:r>
                      </m:oMath>
                    </m:oMathPara>
                  </a14:m>
                  <a:endParaRPr lang="en-US" sz="1600" dirty="0"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7" name="Oval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9672" y="2564904"/>
                  <a:ext cx="288032" cy="288032"/>
                </a:xfrm>
                <a:prstGeom prst="ellipse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>
              <a:stCxn id="5" idx="7"/>
              <a:endCxn id="6" idx="3"/>
            </p:cNvCxnSpPr>
            <p:nvPr/>
          </p:nvCxnSpPr>
          <p:spPr>
            <a:xfrm flipV="1">
              <a:off x="937803" y="3386819"/>
              <a:ext cx="199894" cy="22837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>
              <a:off x="443345" y="3851564"/>
              <a:ext cx="304800" cy="387927"/>
            </a:xfrm>
            <a:custGeom>
              <a:avLst/>
              <a:gdLst>
                <a:gd name="connsiteX0" fmla="*/ 0 w 304800"/>
                <a:gd name="connsiteY0" fmla="*/ 387927 h 387927"/>
                <a:gd name="connsiteX1" fmla="*/ 235528 w 304800"/>
                <a:gd name="connsiteY1" fmla="*/ 304800 h 387927"/>
                <a:gd name="connsiteX2" fmla="*/ 193964 w 304800"/>
                <a:gd name="connsiteY2" fmla="*/ 83127 h 387927"/>
                <a:gd name="connsiteX3" fmla="*/ 304800 w 304800"/>
                <a:gd name="connsiteY3" fmla="*/ 0 h 387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387927">
                  <a:moveTo>
                    <a:pt x="0" y="387927"/>
                  </a:moveTo>
                  <a:cubicBezTo>
                    <a:pt x="101600" y="371763"/>
                    <a:pt x="203201" y="355600"/>
                    <a:pt x="235528" y="304800"/>
                  </a:cubicBezTo>
                  <a:cubicBezTo>
                    <a:pt x="267855" y="254000"/>
                    <a:pt x="182419" y="133927"/>
                    <a:pt x="193964" y="83127"/>
                  </a:cubicBezTo>
                  <a:cubicBezTo>
                    <a:pt x="205509" y="32327"/>
                    <a:pt x="255154" y="16163"/>
                    <a:pt x="304800" y="0"/>
                  </a:cubicBezTo>
                </a:path>
              </a:pathLst>
            </a:custGeom>
            <a:ln w="1905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rgbClr val="003300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343891" y="2826327"/>
              <a:ext cx="332509" cy="346364"/>
            </a:xfrm>
            <a:custGeom>
              <a:avLst/>
              <a:gdLst>
                <a:gd name="connsiteX0" fmla="*/ 0 w 332509"/>
                <a:gd name="connsiteY0" fmla="*/ 346364 h 346364"/>
                <a:gd name="connsiteX1" fmla="*/ 180109 w 332509"/>
                <a:gd name="connsiteY1" fmla="*/ 290946 h 346364"/>
                <a:gd name="connsiteX2" fmla="*/ 193964 w 332509"/>
                <a:gd name="connsiteY2" fmla="*/ 83128 h 346364"/>
                <a:gd name="connsiteX3" fmla="*/ 332509 w 332509"/>
                <a:gd name="connsiteY3" fmla="*/ 0 h 34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2509" h="346364">
                  <a:moveTo>
                    <a:pt x="0" y="346364"/>
                  </a:moveTo>
                  <a:cubicBezTo>
                    <a:pt x="73891" y="340591"/>
                    <a:pt x="147782" y="334819"/>
                    <a:pt x="180109" y="290946"/>
                  </a:cubicBezTo>
                  <a:cubicBezTo>
                    <a:pt x="212436" y="247073"/>
                    <a:pt x="168564" y="131619"/>
                    <a:pt x="193964" y="83128"/>
                  </a:cubicBezTo>
                  <a:cubicBezTo>
                    <a:pt x="219364" y="34637"/>
                    <a:pt x="275936" y="17318"/>
                    <a:pt x="332509" y="0"/>
                  </a:cubicBezTo>
                </a:path>
              </a:pathLst>
            </a:custGeom>
            <a:ln w="19050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e-IL">
                <a:solidFill>
                  <a:srgbClr val="0033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774455" y="3226831"/>
                  <a:ext cx="349455" cy="338554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𝑒</m:t>
                        </m:r>
                      </m:oMath>
                    </m:oMathPara>
                  </a14:m>
                  <a:endParaRPr lang="he-IL" sz="1600" dirty="0"/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455" y="3226831"/>
                  <a:ext cx="349455" cy="338554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xmlns="" val="31694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2 – בעיית ה </a:t>
            </a:r>
            <a:r>
              <a:rPr lang="en-US" dirty="0" smtClean="0"/>
              <a:t>Arbitrage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601266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dirty="0" smtClean="0">
                    <a:ea typeface="Times New Roman"/>
                  </a:rPr>
                  <a:t>נתונים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𝑛</m:t>
                    </m:r>
                  </m:oMath>
                </a14:m>
                <a:r>
                  <a:rPr lang="he-IL" dirty="0">
                    <a:ea typeface="Times New Roman"/>
                  </a:rPr>
                  <a:t> סוגי מטבעות. שערי החליפין בין כל זוג מטבעות נתונים ע"י מטריצה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𝐴</m:t>
                    </m:r>
                  </m:oMath>
                </a14:m>
                <a:r>
                  <a:rPr lang="he-IL" dirty="0">
                    <a:ea typeface="Times New Roman"/>
                  </a:rPr>
                  <a:t> מסדר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𝑛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×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𝑛</m:t>
                    </m:r>
                  </m:oMath>
                </a14:m>
                <a:r>
                  <a:rPr lang="he-IL" dirty="0">
                    <a:ea typeface="Times New Roman"/>
                  </a:rPr>
                  <a:t>,</a:t>
                </a:r>
                <a:endParaRPr lang="en-US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כך 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he-IL" dirty="0">
                    <a:ea typeface="Times New Roman"/>
                  </a:rPr>
                  <a:t> הוא שער החליפין בין המטבעות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𝑖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,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𝑗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.</a:t>
                </a:r>
                <a:endParaRPr lang="en-US" dirty="0">
                  <a:ea typeface="Calibri"/>
                  <a:cs typeface="Arial"/>
                </a:endParaRPr>
              </a:p>
              <a:p>
                <a:pPr marL="531813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כלומר, תמורת יחידה אחת של מטבע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𝑖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 </a:t>
                </a: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ניתן לקנות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sSubPr>
                      <m:e>
                        <m:r>
                          <a:rPr lang="en-US" sz="1600" i="1" smtClean="0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𝐴</m:t>
                        </m:r>
                      </m:e>
                      <m:sub>
                        <m:r>
                          <a:rPr lang="en-US" sz="1600" i="1" smtClean="0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𝑖</m:t>
                        </m:r>
                        <m:r>
                          <a:rPr lang="en-US" sz="1600" i="1" smtClean="0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,</m:t>
                        </m:r>
                        <m:r>
                          <a:rPr lang="en-US" sz="1600" i="1" smtClean="0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 </a:t>
                </a: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יחידות של מטבע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𝑗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6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תארו אלגוריתם המכריע האם קיימת סדרה של החלפות מטבע, המתחילה ומסתיימת באותו המטבע, כך שסדרת ההחלפות תגדיל את כמות הכסף בידכם מאותו מטבע.</a:t>
                </a:r>
                <a:endParaRPr lang="en-US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endParaRPr lang="en-US" dirty="0">
                  <a:ea typeface="Calibri"/>
                </a:endParaRPr>
              </a:p>
              <a:p>
                <a:r>
                  <a:rPr lang="he-IL" sz="2600" b="1" u="sng" dirty="0" smtClean="0">
                    <a:solidFill>
                      <a:srgbClr val="000066"/>
                    </a:solidFill>
                  </a:rPr>
                  <a:t>פתרון</a:t>
                </a:r>
              </a:p>
              <a:p>
                <a:r>
                  <a:rPr lang="he-IL" dirty="0" smtClean="0"/>
                  <a:t>סדרת החלפות כנ"ל היא סדרה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he-IL" dirty="0" smtClean="0"/>
                  <a:t> של מטבעות, עבורה מתקיים:</a:t>
                </a: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⋅…⋅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&gt; 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 smtClean="0"/>
              </a:p>
              <a:p>
                <a:endParaRPr lang="he-IL" dirty="0"/>
              </a:p>
              <a:p>
                <a:endParaRPr lang="he-IL" b="1" dirty="0" smtClean="0"/>
              </a:p>
              <a:p>
                <a:r>
                  <a:rPr lang="he-IL" b="1" dirty="0" smtClean="0"/>
                  <a:t>רעיון:</a:t>
                </a:r>
                <a:r>
                  <a:rPr lang="he-IL" dirty="0" smtClean="0"/>
                  <a:t> נרצה לבצע </a:t>
                </a:r>
                <a:r>
                  <a:rPr lang="he-IL" u="sng" dirty="0" smtClean="0"/>
                  <a:t>רדוקציה</a:t>
                </a:r>
                <a:r>
                  <a:rPr lang="he-IL" dirty="0" smtClean="0"/>
                  <a:t> לבעיית מציאת מעגל בעל משקל שלילי בגרף.</a:t>
                </a:r>
              </a:p>
              <a:p>
                <a:pPr marL="531813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נוכל להכריע האם קיים מעגל בעל משקל שלילי באמצעות אלגוריתם </a:t>
                </a:r>
                <a:r>
                  <a:rPr lang="en-US" sz="1600" dirty="0" smtClean="0">
                    <a:solidFill>
                      <a:srgbClr val="000099"/>
                    </a:solidFill>
                    <a:ea typeface="Times New Roman"/>
                  </a:rPr>
                  <a:t>Bellman-Ford</a:t>
                </a: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600" dirty="0">
                  <a:solidFill>
                    <a:prstClr val="black"/>
                  </a:solidFill>
                  <a:ea typeface="Calibri"/>
                  <a:cs typeface="Arial"/>
                </a:endParaRPr>
              </a:p>
              <a:p>
                <a:endParaRPr lang="he-IL" b="1" u="sng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6012668"/>
              </a:xfrm>
              <a:blipFill rotWithShape="1">
                <a:blip r:embed="rId2" cstate="print"/>
                <a:stretch>
                  <a:fillRect r="-128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5514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פתרון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6012668"/>
              </a:xfrm>
            </p:spPr>
            <p:txBody>
              <a:bodyPr>
                <a:normAutofit/>
              </a:bodyPr>
              <a:lstStyle/>
              <a:p>
                <a:r>
                  <a:rPr lang="he-IL" b="1" dirty="0" smtClean="0"/>
                  <a:t>מטרה:</a:t>
                </a:r>
                <a:r>
                  <a:rPr lang="he-IL" dirty="0" smtClean="0"/>
                  <a:t> לבדוק האם קיימת סדרה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he-IL" dirty="0" smtClean="0"/>
                  <a:t> של מטבעות, עבורה מתקיים:</a:t>
                </a: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⋅…⋅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&gt; 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 smtClean="0"/>
              </a:p>
              <a:p>
                <a:endParaRPr lang="he-IL" dirty="0" smtClean="0"/>
              </a:p>
              <a:p>
                <a:r>
                  <a:rPr lang="he-IL" dirty="0" smtClean="0"/>
                  <a:t>נסמן לצורך נוחיות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he-IL" dirty="0" smtClean="0"/>
                  <a:t>.</a:t>
                </a:r>
              </a:p>
              <a:p>
                <a:pPr algn="ctr" rtl="0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p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   &gt; 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 smtClean="0"/>
              </a:p>
              <a:p>
                <a:endParaRPr lang="he-IL" dirty="0" smtClean="0"/>
              </a:p>
              <a:p>
                <a:endParaRPr lang="he-IL" dirty="0"/>
              </a:p>
              <a:p>
                <a:r>
                  <a:rPr lang="he-IL" b="1" u="sng" dirty="0" smtClean="0"/>
                  <a:t>רדוקציה</a:t>
                </a:r>
                <a:r>
                  <a:rPr lang="he-IL" b="1" dirty="0" smtClean="0"/>
                  <a:t>:</a:t>
                </a:r>
                <a:r>
                  <a:rPr lang="he-IL" dirty="0" smtClean="0"/>
                  <a:t> נבנה גרף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he-IL" dirty="0" smtClean="0"/>
                  <a:t>, בו משקל קשת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he-IL" dirty="0" smtClean="0"/>
                  <a:t> יוגדר להיות: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A8"/>
                          </a:solidFill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A8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A8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00A8"/>
                              </a:solidFill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A8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A8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A8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0000A8"/>
                          </a:solidFill>
                          <a:latin typeface="Cambria Math"/>
                        </a:rPr>
                        <m:t>=−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00A8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A8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A8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A8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A8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A8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A8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A8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A8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00A8"/>
                                          </a:solidFill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he-IL" dirty="0" smtClean="0">
                  <a:solidFill>
                    <a:srgbClr val="0000A8"/>
                  </a:solidFill>
                </a:endParaRPr>
              </a:p>
              <a:p>
                <a:pPr algn="r"/>
                <a:endParaRPr lang="en-US" dirty="0" smtClean="0"/>
              </a:p>
              <a:p>
                <a:pPr algn="r"/>
                <a:r>
                  <a:rPr lang="he-IL" dirty="0" smtClean="0"/>
                  <a:t>בגרף זה, משקל מעגל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−…−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he-IL" dirty="0" smtClean="0"/>
                  <a:t> הוא:</a:t>
                </a:r>
              </a:p>
              <a:p>
                <a:pPr algn="ctr" rtl="0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    =   −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sup>
                        <m:e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6012668"/>
              </a:xfrm>
              <a:blipFill rotWithShape="1">
                <a:blip r:embed="rId2" cstate="print"/>
                <a:stretch>
                  <a:fillRect r="-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4380281" y="1728518"/>
                <a:ext cx="383438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⇕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281" y="1728518"/>
                <a:ext cx="383438" cy="3693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26743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6012668"/>
              </a:xfrm>
            </p:spPr>
            <p:txBody>
              <a:bodyPr>
                <a:normAutofit/>
              </a:bodyPr>
              <a:lstStyle/>
              <a:p>
                <a:r>
                  <a:rPr lang="he-IL" b="1" dirty="0" smtClean="0"/>
                  <a:t>קלט:</a:t>
                </a:r>
                <a:r>
                  <a:rPr lang="he-IL" dirty="0" smtClean="0"/>
                  <a:t> מטריצה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he-IL" dirty="0" smtClean="0"/>
                  <a:t> מסדר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he-IL" dirty="0" smtClean="0"/>
                  <a:t> המייצגת שערי חליפין.</a:t>
                </a:r>
              </a:p>
              <a:p>
                <a:r>
                  <a:rPr lang="he-IL" b="1" dirty="0" smtClean="0"/>
                  <a:t>פלט:</a:t>
                </a:r>
                <a:r>
                  <a:rPr lang="he-IL" dirty="0" smtClean="0"/>
                  <a:t> האם קיימת סדרת החלפות מטבע אשר מייצרת רווח.</a:t>
                </a:r>
              </a:p>
              <a:p>
                <a:endParaRPr lang="he-IL" b="1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he-IL" dirty="0" smtClean="0"/>
                  <a:t>בנה את הגרף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he-IL" dirty="0" smtClean="0"/>
                  <a:t> עם פונקציית משקל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=−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he-IL" dirty="0" smtClean="0"/>
                  <a:t>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he-IL" dirty="0" smtClean="0"/>
                  <a:t>הרץ </a:t>
                </a:r>
                <a:r>
                  <a:rPr lang="en-US" dirty="0" smtClean="0"/>
                  <a:t>Bellman-Ford</a:t>
                </a:r>
                <a:r>
                  <a:rPr lang="he-IL" dirty="0" smtClean="0"/>
                  <a:t> החל מצומת </a:t>
                </a:r>
                <a:r>
                  <a:rPr lang="he-IL" u="sng" dirty="0" smtClean="0"/>
                  <a:t>שרירותי</a:t>
                </a:r>
                <a:r>
                  <a:rPr lang="he-IL" dirty="0" smtClean="0"/>
                  <a:t> *, אשר יסומן ב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he-IL" dirty="0" smtClean="0"/>
                  <a:t>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he-IL" dirty="0" smtClean="0"/>
                  <a:t>במידה ו </a:t>
                </a:r>
                <a:r>
                  <a:rPr lang="en-US" dirty="0" smtClean="0"/>
                  <a:t>Bellman-Ford</a:t>
                </a:r>
                <a:r>
                  <a:rPr lang="he-IL" dirty="0" smtClean="0"/>
                  <a:t> מצא מעגל שלילי, החזר אותו.</a:t>
                </a:r>
              </a:p>
              <a:p>
                <a:endParaRPr lang="he-IL" dirty="0" smtClean="0"/>
              </a:p>
              <a:p>
                <a:endParaRPr lang="en-US" dirty="0"/>
              </a:p>
              <a:p>
                <a:r>
                  <a:rPr lang="he-IL" dirty="0" smtClean="0"/>
                  <a:t>* </a:t>
                </a:r>
                <a:r>
                  <a:rPr lang="he-IL" b="1" dirty="0" smtClean="0"/>
                  <a:t>הערה חשובה:</a:t>
                </a:r>
                <a:r>
                  <a:rPr lang="he-IL" dirty="0" smtClean="0"/>
                  <a:t> </a:t>
                </a:r>
                <a:r>
                  <a:rPr lang="en-US" dirty="0" smtClean="0"/>
                  <a:t>Bellman-Ford</a:t>
                </a:r>
                <a:r>
                  <a:rPr lang="he-IL" dirty="0" smtClean="0"/>
                  <a:t> מוצא האם קיים מעגל בעל משקל שלילי אשר </a:t>
                </a:r>
                <a:r>
                  <a:rPr lang="he-IL" u="sng" dirty="0" smtClean="0"/>
                  <a:t>ישיג</a:t>
                </a:r>
                <a:r>
                  <a:rPr lang="he-IL" dirty="0" smtClean="0"/>
                  <a:t> מ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he-IL" dirty="0" smtClean="0"/>
                  <a:t>.</a:t>
                </a:r>
              </a:p>
              <a:p>
                <a:pPr marL="725488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 smtClean="0">
                    <a:solidFill>
                      <a:srgbClr val="000099"/>
                    </a:solidFill>
                    <a:ea typeface="Calibri"/>
                  </a:rPr>
                  <a:t>בשאלה זו, כל קשתות הגרף קיימות ולכן כל מעגל במשקל שלילי ישיג מכל צומת.</a:t>
                </a:r>
              </a:p>
              <a:p>
                <a:pPr marL="725488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 smtClean="0">
                    <a:solidFill>
                      <a:srgbClr val="000099"/>
                    </a:solidFill>
                    <a:ea typeface="Calibri"/>
                    <a:cs typeface="Arial"/>
                  </a:rPr>
                  <a:t>כדי למצוא מעגל במשקל שלילי בגרף כללי, לא מספיק להריץ </a:t>
                </a:r>
                <a:r>
                  <a:rPr lang="en-US" sz="1600" dirty="0" smtClean="0">
                    <a:solidFill>
                      <a:srgbClr val="000099"/>
                    </a:solidFill>
                    <a:ea typeface="Calibri"/>
                    <a:cs typeface="Arial"/>
                  </a:rPr>
                  <a:t>Bellman-Ford</a:t>
                </a:r>
                <a:r>
                  <a:rPr lang="he-IL" sz="1600" dirty="0" smtClean="0">
                    <a:solidFill>
                      <a:srgbClr val="000099"/>
                    </a:solidFill>
                    <a:ea typeface="Calibri"/>
                    <a:cs typeface="Arial"/>
                  </a:rPr>
                  <a:t> מצומת כלשהו.</a:t>
                </a:r>
              </a:p>
              <a:p>
                <a:pPr lvl="0">
                  <a:lnSpc>
                    <a:spcPct val="135000"/>
                  </a:lnSpc>
                </a:pPr>
                <a:endParaRPr lang="he-IL" dirty="0">
                  <a:solidFill>
                    <a:srgbClr val="000099"/>
                  </a:solidFill>
                  <a:ea typeface="Calibri"/>
                  <a:cs typeface="Arial"/>
                </a:endParaRPr>
              </a:p>
              <a:p>
                <a:pPr lvl="0">
                  <a:lnSpc>
                    <a:spcPct val="135000"/>
                  </a:lnSpc>
                </a:pPr>
                <a:r>
                  <a:rPr lang="he-IL" b="1" u="sng" dirty="0" smtClean="0">
                    <a:ea typeface="Calibri"/>
                    <a:cs typeface="Arial"/>
                  </a:rPr>
                  <a:t>נכונות</a:t>
                </a:r>
                <a:r>
                  <a:rPr lang="he-IL" b="1" dirty="0" smtClean="0">
                    <a:ea typeface="Calibri"/>
                    <a:cs typeface="Arial"/>
                  </a:rPr>
                  <a:t>:</a:t>
                </a:r>
                <a:r>
                  <a:rPr lang="he-IL" dirty="0" smtClean="0">
                    <a:ea typeface="Calibri"/>
                    <a:cs typeface="Arial"/>
                  </a:rPr>
                  <a:t> נובעת מהדיון בשקף הקודם.</a:t>
                </a:r>
              </a:p>
              <a:p>
                <a:pPr lvl="0">
                  <a:lnSpc>
                    <a:spcPct val="135000"/>
                  </a:lnSpc>
                </a:pPr>
                <a:r>
                  <a:rPr lang="he-IL" b="1" u="sng" dirty="0" smtClean="0">
                    <a:ea typeface="Calibri"/>
                    <a:cs typeface="Arial"/>
                  </a:rPr>
                  <a:t>סיבוכיות</a:t>
                </a:r>
                <a:r>
                  <a:rPr lang="he-IL" b="1" dirty="0" smtClean="0">
                    <a:ea typeface="Calibri"/>
                    <a:cs typeface="Arial"/>
                  </a:rPr>
                  <a:t>: </a:t>
                </a:r>
                <a:r>
                  <a:rPr lang="he-IL" dirty="0" smtClean="0">
                    <a:ea typeface="Calibri"/>
                    <a:cs typeface="Arial"/>
                  </a:rPr>
                  <a:t>שלב 1 (בניית הגרף) לוקח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libri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libri"/>
                                <a:cs typeface="Arial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libri"/>
                                <a:cs typeface="Arial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 זמן.</a:t>
                </a:r>
              </a:p>
              <a:p>
                <a:pPr lvl="0">
                  <a:lnSpc>
                    <a:spcPct val="135000"/>
                  </a:lnSpc>
                </a:pPr>
                <a:r>
                  <a:rPr lang="he-IL" dirty="0">
                    <a:ea typeface="Calibri"/>
                    <a:cs typeface="Arial"/>
                  </a:rPr>
                  <a:t>	</a:t>
                </a:r>
                <a:r>
                  <a:rPr lang="he-IL" dirty="0" smtClean="0">
                    <a:ea typeface="Calibri"/>
                    <a:cs typeface="Arial"/>
                  </a:rPr>
                  <a:t>שלב 2 לוקח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𝑉𝐸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libri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libri"/>
                                <a:cs typeface="Arial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libri"/>
                                <a:cs typeface="Arial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libri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libri"/>
                                <a:cs typeface="Arial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libri"/>
                                <a:cs typeface="Arial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.</a:t>
                </a:r>
              </a:p>
              <a:p>
                <a:pPr lvl="0">
                  <a:lnSpc>
                    <a:spcPct val="135000"/>
                  </a:lnSpc>
                </a:pPr>
                <a:r>
                  <a:rPr lang="he-IL" dirty="0">
                    <a:ea typeface="Calibri"/>
                    <a:cs typeface="Arial"/>
                  </a:rPr>
                  <a:t>	</a:t>
                </a:r>
                <a:r>
                  <a:rPr lang="he-IL" u="sng" dirty="0" smtClean="0">
                    <a:ea typeface="Calibri"/>
                    <a:cs typeface="Arial"/>
                  </a:rPr>
                  <a:t>סה"כ</a:t>
                </a:r>
                <a:r>
                  <a:rPr lang="he-IL" dirty="0" smtClean="0">
                    <a:ea typeface="Calibri"/>
                    <a:cs typeface="Arial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libri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libri"/>
                                <a:cs typeface="Arial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libri"/>
                                <a:cs typeface="Arial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.</a:t>
                </a:r>
                <a:endParaRPr lang="en-US" dirty="0">
                  <a:ea typeface="Calibri"/>
                  <a:cs typeface="Arial"/>
                </a:endParaRPr>
              </a:p>
              <a:p>
                <a:endParaRPr lang="he-I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6012668"/>
              </a:xfrm>
              <a:blipFill rotWithShape="1">
                <a:blip r:embed="rId2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0370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3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601266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dirty="0" smtClean="0">
                    <a:ea typeface="Calibri"/>
                  </a:rPr>
                  <a:t>נתונים </a:t>
                </a:r>
                <a:r>
                  <a:rPr lang="he-IL" dirty="0">
                    <a:ea typeface="Calibri"/>
                  </a:rPr>
                  <a:t>גרף קשיר ולא מכוון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𝐺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  <m:t>𝑉</m:t>
                        </m:r>
                        <m: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dirty="0">
                    <a:ea typeface="Times New Roman"/>
                  </a:rPr>
                  <a:t> </a:t>
                </a:r>
                <a:r>
                  <a:rPr lang="he-IL" dirty="0" smtClean="0">
                    <a:ea typeface="Times New Roman"/>
                  </a:rPr>
                  <a:t>ופונקציית </a:t>
                </a:r>
                <a:r>
                  <a:rPr lang="he-IL" dirty="0">
                    <a:ea typeface="Times New Roman"/>
                  </a:rPr>
                  <a:t>משקל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𝑤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: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𝐸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→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ℝ</m:t>
                    </m:r>
                  </m:oMath>
                </a14:m>
                <a:r>
                  <a:rPr lang="he-IL" dirty="0">
                    <a:ea typeface="Times New Roman"/>
                  </a:rPr>
                  <a:t>.</a:t>
                </a:r>
                <a:endParaRPr lang="en-US" sz="1100" dirty="0">
                  <a:ea typeface="Calibri"/>
                  <a:cs typeface="Arial"/>
                </a:endParaRP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ea typeface="Calibri"/>
                  </a:rPr>
                  <a:t>נגדיר פונקציית משקל חדשה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𝑐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: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𝐸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→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ℝ</m:t>
                    </m:r>
                  </m:oMath>
                </a14:m>
                <a:r>
                  <a:rPr lang="he-IL" dirty="0">
                    <a:ea typeface="Times New Roman"/>
                  </a:rPr>
                  <a:t> באופן הבא:</a:t>
                </a:r>
                <a:endParaRPr lang="en-US" sz="1100" dirty="0">
                  <a:ea typeface="Calibri"/>
                  <a:cs typeface="Arial"/>
                </a:endParaRPr>
              </a:p>
              <a:p>
                <a:pPr algn="ctr"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𝑐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  <m:t>𝑒</m:t>
                        </m:r>
                      </m:e>
                    </m:d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=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  <m:t>𝑒</m:t>
                        </m:r>
                      </m:e>
                    </m:d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+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𝑎</m:t>
                    </m:r>
                  </m:oMath>
                </a14:m>
                <a:r>
                  <a:rPr lang="en-US" dirty="0">
                    <a:latin typeface="Arial"/>
                    <a:ea typeface="Times New Roman"/>
                    <a:cs typeface="Arial"/>
                  </a:rPr>
                  <a:t> </a:t>
                </a:r>
                <a:r>
                  <a:rPr lang="he-IL" dirty="0">
                    <a:latin typeface="Arial"/>
                    <a:ea typeface="Times New Roman"/>
                  </a:rPr>
                  <a:t>     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𝑎</m:t>
                    </m:r>
                  </m:oMath>
                </a14:m>
                <a:r>
                  <a:rPr lang="he-IL" dirty="0">
                    <a:ea typeface="Times New Roman"/>
                  </a:rPr>
                  <a:t> מספר אי שלילי כלשהו)</a:t>
                </a:r>
                <a:endParaRPr lang="en-US" sz="1100" dirty="0">
                  <a:ea typeface="Calibri"/>
                  <a:cs typeface="Arial"/>
                </a:endParaRPr>
              </a:p>
              <a:p>
                <a:pPr marL="457200">
                  <a:lnSpc>
                    <a:spcPct val="135000"/>
                  </a:lnSpc>
                </a:pPr>
                <a:r>
                  <a:rPr lang="he-IL" u="sng" dirty="0">
                    <a:ea typeface="Calibri"/>
                  </a:rPr>
                  <a:t>הוכח/הפרך</a:t>
                </a:r>
                <a:r>
                  <a:rPr lang="he-IL" dirty="0">
                    <a:ea typeface="Calibri"/>
                  </a:rPr>
                  <a:t>: אם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𝑃</m:t>
                    </m:r>
                  </m:oMath>
                </a14:m>
                <a:r>
                  <a:rPr lang="he-IL" dirty="0">
                    <a:ea typeface="Times New Roman"/>
                  </a:rPr>
                  <a:t> מסלול קל ביותר מ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𝑢</m:t>
                    </m:r>
                  </m:oMath>
                </a14:m>
                <a:r>
                  <a:rPr lang="he-IL" dirty="0">
                    <a:ea typeface="Times New Roman"/>
                  </a:rPr>
                  <a:t> ל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ea typeface="Times New Roman"/>
                  </a:rPr>
                  <a:t> תחת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𝑤</m:t>
                    </m:r>
                  </m:oMath>
                </a14:m>
                <a:r>
                  <a:rPr lang="he-IL" dirty="0">
                    <a:ea typeface="Times New Roman"/>
                  </a:rPr>
                  <a:t>, אז הוא מסלול קל ביותר תחת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𝑐</m:t>
                    </m:r>
                  </m:oMath>
                </a14:m>
                <a:r>
                  <a:rPr lang="he-IL" dirty="0">
                    <a:ea typeface="Times New Roman"/>
                  </a:rPr>
                  <a:t>.</a:t>
                </a:r>
                <a:endParaRPr lang="en-US" sz="11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Calibri"/>
                  </a:rPr>
                  <a:t> </a:t>
                </a:r>
                <a:endParaRPr lang="he-IL" dirty="0" smtClean="0">
                  <a:ea typeface="Calibri"/>
                </a:endParaRPr>
              </a:p>
              <a:p>
                <a:r>
                  <a:rPr lang="he-IL" sz="2600" b="1" u="sng" dirty="0" smtClean="0">
                    <a:solidFill>
                      <a:srgbClr val="000066"/>
                    </a:solidFill>
                  </a:rPr>
                  <a:t>פתרון</a:t>
                </a:r>
              </a:p>
              <a:p>
                <a:r>
                  <a:rPr lang="he-IL" dirty="0" smtClean="0"/>
                  <a:t>הטענה לא נכונה. דוגמא נגדית: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6012668"/>
              </a:xfrm>
              <a:blipFill rotWithShape="1">
                <a:blip r:embed="rId2" cstate="print"/>
                <a:stretch>
                  <a:fillRect r="-128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2453431" y="3765183"/>
            <a:ext cx="1351017" cy="2256105"/>
            <a:chOff x="2678302" y="3914167"/>
            <a:chExt cx="1351017" cy="2256105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" name="Oval 3"/>
                <p:cNvSpPr/>
                <p:nvPr/>
              </p:nvSpPr>
              <p:spPr>
                <a:xfrm>
                  <a:off x="3490606" y="3914167"/>
                  <a:ext cx="288032" cy="288032"/>
                </a:xfrm>
                <a:prstGeom prst="ellipse">
                  <a:avLst/>
                </a:prstGeom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/>
                            <a:cs typeface="Arial" pitchFamily="34" charset="0"/>
                          </a:rPr>
                          <m:t>𝑠</m:t>
                        </m:r>
                      </m:oMath>
                    </m:oMathPara>
                  </a14:m>
                  <a:endParaRPr lang="en-US" sz="1600" dirty="0"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4" name="Oval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0606" y="3914167"/>
                  <a:ext cx="288032" cy="288032"/>
                </a:xfrm>
                <a:prstGeom prst="ellipse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5" name="Oval 4"/>
                <p:cNvSpPr/>
                <p:nvPr/>
              </p:nvSpPr>
              <p:spPr>
                <a:xfrm>
                  <a:off x="3490606" y="4570191"/>
                  <a:ext cx="288032" cy="288032"/>
                </a:xfrm>
                <a:prstGeom prst="ellipse">
                  <a:avLst/>
                </a:prstGeom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</m:oMath>
                    </m:oMathPara>
                  </a14:m>
                  <a:endParaRPr lang="en-US" sz="1600" dirty="0"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5" name="Oval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0606" y="4570191"/>
                  <a:ext cx="288032" cy="288032"/>
                </a:xfrm>
                <a:prstGeom prst="ellipse">
                  <a:avLst/>
                </a:prstGeom>
                <a:blipFill rotWithShape="1">
                  <a:blip r:embed="rId4" cstate="print"/>
                  <a:stretch>
                    <a:fillRect/>
                  </a:stretch>
                </a:blip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" name="Oval 5"/>
                <p:cNvSpPr/>
                <p:nvPr/>
              </p:nvSpPr>
              <p:spPr>
                <a:xfrm>
                  <a:off x="3490606" y="5226215"/>
                  <a:ext cx="288032" cy="288032"/>
                </a:xfrm>
                <a:prstGeom prst="ellipse">
                  <a:avLst/>
                </a:prstGeom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</m:oMath>
                    </m:oMathPara>
                  </a14:m>
                  <a:endParaRPr lang="en-US" sz="1600" dirty="0"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6" name="Oval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0606" y="5226215"/>
                  <a:ext cx="288032" cy="288032"/>
                </a:xfrm>
                <a:prstGeom prst="ellipse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" name="Oval 6"/>
                <p:cNvSpPr/>
                <p:nvPr/>
              </p:nvSpPr>
              <p:spPr>
                <a:xfrm>
                  <a:off x="3490606" y="5882240"/>
                  <a:ext cx="288032" cy="288032"/>
                </a:xfrm>
                <a:prstGeom prst="ellipse">
                  <a:avLst/>
                </a:prstGeom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/>
                            <a:cs typeface="Arial" pitchFamily="34" charset="0"/>
                          </a:rPr>
                          <m:t>𝑣</m:t>
                        </m:r>
                      </m:oMath>
                    </m:oMathPara>
                  </a14:m>
                  <a:endParaRPr lang="en-US" sz="1600" dirty="0"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7" name="Oval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0606" y="5882240"/>
                  <a:ext cx="288032" cy="288032"/>
                </a:xfrm>
                <a:prstGeom prst="ellipse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/>
            <p:cNvCxnSpPr>
              <a:stCxn id="4" idx="4"/>
              <a:endCxn id="5" idx="0"/>
            </p:cNvCxnSpPr>
            <p:nvPr/>
          </p:nvCxnSpPr>
          <p:spPr>
            <a:xfrm>
              <a:off x="3634622" y="4202199"/>
              <a:ext cx="0" cy="367992"/>
            </a:xfrm>
            <a:prstGeom prst="straightConnector1">
              <a:avLst/>
            </a:prstGeom>
            <a:ln w="28575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5" idx="4"/>
              <a:endCxn id="6" idx="0"/>
            </p:cNvCxnSpPr>
            <p:nvPr/>
          </p:nvCxnSpPr>
          <p:spPr>
            <a:xfrm>
              <a:off x="3634622" y="4858223"/>
              <a:ext cx="0" cy="367992"/>
            </a:xfrm>
            <a:prstGeom prst="straightConnector1">
              <a:avLst/>
            </a:prstGeom>
            <a:ln w="28575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6" idx="4"/>
              <a:endCxn id="7" idx="0"/>
            </p:cNvCxnSpPr>
            <p:nvPr/>
          </p:nvCxnSpPr>
          <p:spPr>
            <a:xfrm>
              <a:off x="3634622" y="5514247"/>
              <a:ext cx="0" cy="367993"/>
            </a:xfrm>
            <a:prstGeom prst="straightConnector1">
              <a:avLst/>
            </a:prstGeom>
            <a:ln w="28575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14"/>
            <p:cNvSpPr/>
            <p:nvPr/>
          </p:nvSpPr>
          <p:spPr>
            <a:xfrm>
              <a:off x="3086178" y="4179334"/>
              <a:ext cx="422335" cy="1770743"/>
            </a:xfrm>
            <a:custGeom>
              <a:avLst/>
              <a:gdLst>
                <a:gd name="connsiteX0" fmla="*/ 537029 w 537029"/>
                <a:gd name="connsiteY0" fmla="*/ 0 h 1770743"/>
                <a:gd name="connsiteX1" fmla="*/ 0 w 537029"/>
                <a:gd name="connsiteY1" fmla="*/ 841829 h 1770743"/>
                <a:gd name="connsiteX2" fmla="*/ 537029 w 537029"/>
                <a:gd name="connsiteY2" fmla="*/ 1770743 h 177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7029" h="1770743">
                  <a:moveTo>
                    <a:pt x="537029" y="0"/>
                  </a:moveTo>
                  <a:cubicBezTo>
                    <a:pt x="268514" y="273352"/>
                    <a:pt x="0" y="546705"/>
                    <a:pt x="0" y="841829"/>
                  </a:cubicBezTo>
                  <a:cubicBezTo>
                    <a:pt x="0" y="1136953"/>
                    <a:pt x="268514" y="1453848"/>
                    <a:pt x="537029" y="1770743"/>
                  </a:cubicBezTo>
                </a:path>
              </a:pathLst>
            </a:custGeom>
            <a:ln w="19050"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678302" y="4844047"/>
                  <a:ext cx="475002" cy="338554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4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he-IL" sz="1600" dirty="0"/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8302" y="4844047"/>
                  <a:ext cx="475002" cy="338554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668131" y="4170570"/>
                  <a:ext cx="361188" cy="338554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he-IL" sz="1600" dirty="0"/>
                </a:p>
              </p:txBody>
            </p:sp>
          </mc:Choice>
          <mc:Fallback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8131" y="4170570"/>
                  <a:ext cx="361188" cy="338554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668131" y="4847670"/>
                  <a:ext cx="361188" cy="338554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he-IL" sz="1600" dirty="0"/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8131" y="4847670"/>
                  <a:ext cx="361188" cy="338554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668131" y="5499938"/>
                  <a:ext cx="361188" cy="338554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he-IL" sz="1600" dirty="0"/>
                </a:p>
              </p:txBody>
            </p:sp>
          </mc:Choice>
          <mc:Fallback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8131" y="5499938"/>
                  <a:ext cx="361188" cy="338554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/>
          <p:cNvGrpSpPr/>
          <p:nvPr/>
        </p:nvGrpSpPr>
        <p:grpSpPr>
          <a:xfrm>
            <a:off x="5225739" y="3765183"/>
            <a:ext cx="1464831" cy="2256105"/>
            <a:chOff x="2678302" y="3914167"/>
            <a:chExt cx="1464831" cy="2256105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2" name="Oval 21"/>
                <p:cNvSpPr/>
                <p:nvPr/>
              </p:nvSpPr>
              <p:spPr>
                <a:xfrm>
                  <a:off x="3490606" y="3914167"/>
                  <a:ext cx="288032" cy="288032"/>
                </a:xfrm>
                <a:prstGeom prst="ellipse">
                  <a:avLst/>
                </a:prstGeom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/>
                            <a:cs typeface="Arial" pitchFamily="34" charset="0"/>
                          </a:rPr>
                          <m:t>𝑠</m:t>
                        </m:r>
                      </m:oMath>
                    </m:oMathPara>
                  </a14:m>
                  <a:endParaRPr lang="en-US" sz="1600" dirty="0"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22" name="Oval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0606" y="3914167"/>
                  <a:ext cx="288032" cy="288032"/>
                </a:xfrm>
                <a:prstGeom prst="ellipse">
                  <a:avLst/>
                </a:prstGeom>
                <a:blipFill rotWithShape="1">
                  <a:blip r:embed="rId10" cstate="print"/>
                  <a:stretch>
                    <a:fillRect/>
                  </a:stretch>
                </a:blip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3" name="Oval 22"/>
                <p:cNvSpPr/>
                <p:nvPr/>
              </p:nvSpPr>
              <p:spPr>
                <a:xfrm>
                  <a:off x="3490606" y="4570191"/>
                  <a:ext cx="288032" cy="288032"/>
                </a:xfrm>
                <a:prstGeom prst="ellipse">
                  <a:avLst/>
                </a:prstGeom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</m:oMath>
                    </m:oMathPara>
                  </a14:m>
                  <a:endParaRPr lang="en-US" sz="1600" dirty="0"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0606" y="4570191"/>
                  <a:ext cx="288032" cy="288032"/>
                </a:xfrm>
                <a:prstGeom prst="ellipse">
                  <a:avLst/>
                </a:prstGeom>
                <a:blipFill rotWithShape="1">
                  <a:blip r:embed="rId11" cstate="print"/>
                  <a:stretch>
                    <a:fillRect/>
                  </a:stretch>
                </a:blip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4" name="Oval 23"/>
                <p:cNvSpPr/>
                <p:nvPr/>
              </p:nvSpPr>
              <p:spPr>
                <a:xfrm>
                  <a:off x="3490606" y="5226215"/>
                  <a:ext cx="288032" cy="288032"/>
                </a:xfrm>
                <a:prstGeom prst="ellipse">
                  <a:avLst/>
                </a:prstGeom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</m:oMath>
                    </m:oMathPara>
                  </a14:m>
                  <a:endParaRPr lang="en-US" sz="1600" dirty="0"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24" name="Oval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0606" y="5226215"/>
                  <a:ext cx="288032" cy="288032"/>
                </a:xfrm>
                <a:prstGeom prst="ellipse">
                  <a:avLst/>
                </a:prstGeom>
                <a:blipFill rotWithShape="1">
                  <a:blip r:embed="rId12" cstate="print"/>
                  <a:stretch>
                    <a:fillRect/>
                  </a:stretch>
                </a:blip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5" name="Oval 24"/>
                <p:cNvSpPr/>
                <p:nvPr/>
              </p:nvSpPr>
              <p:spPr>
                <a:xfrm>
                  <a:off x="3490606" y="5882240"/>
                  <a:ext cx="288032" cy="288032"/>
                </a:xfrm>
                <a:prstGeom prst="ellipse">
                  <a:avLst/>
                </a:prstGeom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  <a:cs typeface="Arial" pitchFamily="34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/>
                            <a:cs typeface="Arial" pitchFamily="34" charset="0"/>
                          </a:rPr>
                          <m:t>𝑣</m:t>
                        </m:r>
                      </m:oMath>
                    </m:oMathPara>
                  </a14:m>
                  <a:endParaRPr lang="en-US" sz="1600" dirty="0"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25" name="Oval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0606" y="5882240"/>
                  <a:ext cx="288032" cy="288032"/>
                </a:xfrm>
                <a:prstGeom prst="ellipse">
                  <a:avLst/>
                </a:prstGeom>
                <a:blipFill rotWithShape="1">
                  <a:blip r:embed="rId13" cstate="print"/>
                  <a:stretch>
                    <a:fillRect/>
                  </a:stretch>
                </a:blipFill>
                <a:ln>
                  <a:solidFill>
                    <a:schemeClr val="dk1">
                      <a:shade val="95000"/>
                      <a:satMod val="105000"/>
                      <a:alpha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/>
            <p:cNvCxnSpPr>
              <a:stCxn id="22" idx="4"/>
              <a:endCxn id="23" idx="0"/>
            </p:cNvCxnSpPr>
            <p:nvPr/>
          </p:nvCxnSpPr>
          <p:spPr>
            <a:xfrm>
              <a:off x="3634622" y="4202199"/>
              <a:ext cx="0" cy="367992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3" idx="4"/>
              <a:endCxn id="24" idx="0"/>
            </p:cNvCxnSpPr>
            <p:nvPr/>
          </p:nvCxnSpPr>
          <p:spPr>
            <a:xfrm>
              <a:off x="3634622" y="4858223"/>
              <a:ext cx="0" cy="367992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4" idx="4"/>
              <a:endCxn id="25" idx="0"/>
            </p:cNvCxnSpPr>
            <p:nvPr/>
          </p:nvCxnSpPr>
          <p:spPr>
            <a:xfrm>
              <a:off x="3634622" y="5514247"/>
              <a:ext cx="0" cy="367993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reeform 28"/>
            <p:cNvSpPr/>
            <p:nvPr/>
          </p:nvSpPr>
          <p:spPr>
            <a:xfrm>
              <a:off x="3086178" y="4179334"/>
              <a:ext cx="422335" cy="1770743"/>
            </a:xfrm>
            <a:custGeom>
              <a:avLst/>
              <a:gdLst>
                <a:gd name="connsiteX0" fmla="*/ 537029 w 537029"/>
                <a:gd name="connsiteY0" fmla="*/ 0 h 1770743"/>
                <a:gd name="connsiteX1" fmla="*/ 0 w 537029"/>
                <a:gd name="connsiteY1" fmla="*/ 841829 h 1770743"/>
                <a:gd name="connsiteX2" fmla="*/ 537029 w 537029"/>
                <a:gd name="connsiteY2" fmla="*/ 1770743 h 177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7029" h="1770743">
                  <a:moveTo>
                    <a:pt x="537029" y="0"/>
                  </a:moveTo>
                  <a:cubicBezTo>
                    <a:pt x="268514" y="273352"/>
                    <a:pt x="0" y="546705"/>
                    <a:pt x="0" y="841829"/>
                  </a:cubicBezTo>
                  <a:cubicBezTo>
                    <a:pt x="0" y="1136953"/>
                    <a:pt x="268514" y="1453848"/>
                    <a:pt x="537029" y="1770743"/>
                  </a:cubicBezTo>
                </a:path>
              </a:pathLst>
            </a:custGeom>
            <a:ln w="28575">
              <a:solidFill>
                <a:srgbClr val="008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678302" y="4853324"/>
                  <a:ext cx="475002" cy="338554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>
                            <a:latin typeface="Cambria Math"/>
                          </a:rPr>
                          <m:t>5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he-IL" sz="1600" dirty="0"/>
                </a:p>
              </p:txBody>
            </p:sp>
          </mc:Choice>
          <mc:Fallback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8302" y="4853324"/>
                  <a:ext cx="475002" cy="338554"/>
                </a:xfrm>
                <a:prstGeom prst="rect">
                  <a:avLst/>
                </a:prstGeom>
                <a:blipFill rotWithShape="1">
                  <a:blip r:embed="rId1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3668131" y="4170570"/>
                  <a:ext cx="475002" cy="338554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he-IL" sz="1600" dirty="0"/>
                </a:p>
              </p:txBody>
            </p:sp>
          </mc:Choice>
          <mc:Fallback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8131" y="4170570"/>
                  <a:ext cx="475002" cy="338554"/>
                </a:xfrm>
                <a:prstGeom prst="rect">
                  <a:avLst/>
                </a:prstGeom>
                <a:blipFill rotWithShape="1">
                  <a:blip r:embed="rId1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3668131" y="4847670"/>
                  <a:ext cx="475002" cy="338554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he-IL" sz="1600" dirty="0"/>
                </a:p>
              </p:txBody>
            </p:sp>
          </mc:Choice>
          <mc:Fallback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8131" y="4847670"/>
                  <a:ext cx="475002" cy="338554"/>
                </a:xfrm>
                <a:prstGeom prst="rect">
                  <a:avLst/>
                </a:prstGeom>
                <a:blipFill rotWithShape="1">
                  <a:blip r:embed="rId1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668131" y="5499938"/>
                  <a:ext cx="475002" cy="338554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he-IL" sz="1600" dirty="0"/>
                </a:p>
              </p:txBody>
            </p:sp>
          </mc:Choice>
          <mc:Fallback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8131" y="5499938"/>
                  <a:ext cx="475002" cy="338554"/>
                </a:xfrm>
                <a:prstGeom prst="rect">
                  <a:avLst/>
                </a:prstGeom>
                <a:blipFill rotWithShape="1">
                  <a:blip r:embed="rId1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Right Arrow 33"/>
          <p:cNvSpPr/>
          <p:nvPr/>
        </p:nvSpPr>
        <p:spPr>
          <a:xfrm>
            <a:off x="4286248" y="4715142"/>
            <a:ext cx="571504" cy="285752"/>
          </a:xfrm>
          <a:prstGeom prst="rightArrow">
            <a:avLst>
              <a:gd name="adj1" fmla="val 50000"/>
              <a:gd name="adj2" fmla="val 66667"/>
            </a:avLst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2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020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3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601266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dirty="0" smtClean="0">
                    <a:ea typeface="Calibri"/>
                  </a:rPr>
                  <a:t>נתונים </a:t>
                </a:r>
                <a:r>
                  <a:rPr lang="he-IL" dirty="0">
                    <a:ea typeface="Calibri"/>
                  </a:rPr>
                  <a:t>גרף קשיר ולא מכוון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𝐺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  <m:t>𝑉</m:t>
                        </m:r>
                        <m: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dirty="0">
                    <a:ea typeface="Times New Roman"/>
                  </a:rPr>
                  <a:t> </a:t>
                </a:r>
                <a:r>
                  <a:rPr lang="he-IL" dirty="0" smtClean="0">
                    <a:ea typeface="Times New Roman"/>
                  </a:rPr>
                  <a:t>ופונקציית </a:t>
                </a:r>
                <a:r>
                  <a:rPr lang="he-IL" dirty="0">
                    <a:ea typeface="Times New Roman"/>
                  </a:rPr>
                  <a:t>משקל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𝑤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: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𝐸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→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ℝ</m:t>
                    </m:r>
                  </m:oMath>
                </a14:m>
                <a:r>
                  <a:rPr lang="he-IL" dirty="0" smtClean="0">
                    <a:ea typeface="Times New Roman"/>
                  </a:rPr>
                  <a:t>.</a:t>
                </a:r>
                <a:r>
                  <a:rPr lang="he-IL" dirty="0">
                    <a:ea typeface="Calibri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 startAt="2"/>
                </a:pPr>
                <a:r>
                  <a:rPr lang="he-IL" dirty="0">
                    <a:ea typeface="Calibri"/>
                  </a:rPr>
                  <a:t>נגדיר פונקציית משקל חדשה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𝑐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: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𝐸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→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ℝ</m:t>
                    </m:r>
                  </m:oMath>
                </a14:m>
                <a:r>
                  <a:rPr lang="he-IL" dirty="0">
                    <a:ea typeface="Times New Roman"/>
                  </a:rPr>
                  <a:t> באופן הבא:</a:t>
                </a:r>
                <a:endParaRPr lang="en-US" sz="1100" dirty="0">
                  <a:ea typeface="Calibri"/>
                  <a:cs typeface="Arial"/>
                </a:endParaRPr>
              </a:p>
              <a:p>
                <a:pPr algn="ctr"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𝑐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  <m:t>𝑒</m:t>
                        </m:r>
                      </m:e>
                    </m:d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=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𝑎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∙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>
                    <a:latin typeface="Arial"/>
                    <a:ea typeface="Times New Roman"/>
                    <a:cs typeface="Arial"/>
                  </a:rPr>
                  <a:t> </a:t>
                </a:r>
                <a:r>
                  <a:rPr lang="he-IL" dirty="0">
                    <a:latin typeface="Arial"/>
                    <a:ea typeface="Times New Roman"/>
                  </a:rPr>
                  <a:t>     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𝑎</m:t>
                    </m:r>
                  </m:oMath>
                </a14:m>
                <a:r>
                  <a:rPr lang="he-IL" dirty="0">
                    <a:ea typeface="Times New Roman"/>
                  </a:rPr>
                  <a:t> מספר אי שלילי כלשהו)</a:t>
                </a:r>
                <a:endParaRPr lang="en-US" sz="1100" dirty="0">
                  <a:ea typeface="Calibri"/>
                  <a:cs typeface="Arial"/>
                </a:endParaRPr>
              </a:p>
              <a:p>
                <a:pPr marL="457200">
                  <a:lnSpc>
                    <a:spcPct val="135000"/>
                  </a:lnSpc>
                </a:pPr>
                <a:r>
                  <a:rPr lang="he-IL" u="sng" dirty="0">
                    <a:ea typeface="Calibri"/>
                  </a:rPr>
                  <a:t>הוכח/הפרך</a:t>
                </a:r>
                <a:r>
                  <a:rPr lang="he-IL" dirty="0">
                    <a:ea typeface="Calibri"/>
                  </a:rPr>
                  <a:t>: אם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𝑃</m:t>
                    </m:r>
                  </m:oMath>
                </a14:m>
                <a:r>
                  <a:rPr lang="he-IL" dirty="0">
                    <a:ea typeface="Times New Roman"/>
                  </a:rPr>
                  <a:t> מסלול קל ביותר מ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𝑢</m:t>
                    </m:r>
                  </m:oMath>
                </a14:m>
                <a:r>
                  <a:rPr lang="he-IL" dirty="0">
                    <a:ea typeface="Times New Roman"/>
                  </a:rPr>
                  <a:t> ל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ea typeface="Times New Roman"/>
                  </a:rPr>
                  <a:t> תחת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𝑤</m:t>
                    </m:r>
                  </m:oMath>
                </a14:m>
                <a:r>
                  <a:rPr lang="he-IL" dirty="0">
                    <a:ea typeface="Times New Roman"/>
                  </a:rPr>
                  <a:t>, אז הוא מסלול קל ביותר תחת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𝑐</m:t>
                    </m:r>
                  </m:oMath>
                </a14:m>
                <a:r>
                  <a:rPr lang="he-IL" dirty="0">
                    <a:ea typeface="Times New Roman"/>
                  </a:rPr>
                  <a:t>.</a:t>
                </a:r>
                <a:endParaRPr lang="en-US" sz="11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endParaRPr lang="he-IL" dirty="0" smtClean="0">
                  <a:ea typeface="Calibri"/>
                </a:endParaRPr>
              </a:p>
              <a:p>
                <a:r>
                  <a:rPr lang="he-IL" sz="2600" b="1" u="sng" dirty="0" smtClean="0">
                    <a:solidFill>
                      <a:srgbClr val="000066"/>
                    </a:solidFill>
                  </a:rPr>
                  <a:t>פתרון</a:t>
                </a:r>
              </a:p>
              <a:p>
                <a:r>
                  <a:rPr lang="he-IL" dirty="0" smtClean="0"/>
                  <a:t>הטענה נכונה. יהא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he-IL" dirty="0" smtClean="0"/>
                  <a:t> מסלול קל ביותר מ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he-IL" dirty="0" smtClean="0"/>
                  <a:t> 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he-IL" dirty="0" smtClean="0"/>
                  <a:t> תחת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he-IL" dirty="0" smtClean="0"/>
                  <a:t>.</a:t>
                </a:r>
              </a:p>
              <a:p>
                <a:r>
                  <a:rPr lang="he-IL" dirty="0" smtClean="0"/>
                  <a:t>נניח בשלילה שקיים מסלול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he-IL" dirty="0" smtClean="0"/>
                  <a:t> מ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he-IL" dirty="0" smtClean="0"/>
                  <a:t> 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he-IL" dirty="0" smtClean="0"/>
                  <a:t> עבורו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he-IL" dirty="0" smtClean="0"/>
                  <a:t> .</a:t>
                </a:r>
              </a:p>
              <a:p>
                <a:pPr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        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 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 = 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 = 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≤</m:t>
                      </m:r>
                    </m:oMath>
                  </m:oMathPara>
                </a14:m>
                <a:endParaRPr lang="en-US" b="0" dirty="0" smtClean="0"/>
              </a:p>
              <a:p>
                <a:pPr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       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≤ 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 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</a:rPr>
                            <m:t>𝑄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  <m:r>
                            <a:rPr lang="en-US" i="1">
                              <a:latin typeface="Cambria Math"/>
                            </a:rPr>
                            <m:t>⋅</m:t>
                          </m:r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</a:rPr>
                            <m:t>𝑄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 =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he-IL" dirty="0" smtClean="0"/>
              </a:p>
              <a:p>
                <a:r>
                  <a:rPr lang="he-IL" dirty="0" smtClean="0"/>
                  <a:t>אי השוויון נובע מכך ש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</m:d>
                  </m:oMath>
                </a14:m>
                <a:r>
                  <a:rPr lang="he-IL" dirty="0" smtClean="0"/>
                  <a:t>.</a:t>
                </a:r>
              </a:p>
              <a:p>
                <a:r>
                  <a:rPr lang="he-IL" dirty="0" smtClean="0"/>
                  <a:t>זו סתירה, היות והנחנו כי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he-IL" dirty="0" smtClean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6012668"/>
              </a:xfrm>
              <a:blipFill rotWithShape="1">
                <a:blip r:embed="rId2" cstate="print"/>
                <a:stretch>
                  <a:fillRect r="-128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1466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בעיית </a:t>
            </a:r>
            <a:r>
              <a:rPr lang="en-US" dirty="0" smtClean="0"/>
              <a:t>APSP</a:t>
            </a:r>
            <a:r>
              <a:rPr lang="he-IL" dirty="0" smtClean="0"/>
              <a:t> – </a:t>
            </a:r>
            <a:r>
              <a:rPr lang="en-US" dirty="0" smtClean="0"/>
              <a:t>All Pairs Shortest Paths</a:t>
            </a:r>
            <a:endParaRPr lang="he-IL" dirty="0"/>
          </a:p>
        </p:txBody>
      </p:sp>
      <p:sp>
        <p:nvSpPr>
          <p:cNvPr id="24" name="TextBox 23"/>
          <p:cNvSpPr txBox="1"/>
          <p:nvPr/>
        </p:nvSpPr>
        <p:spPr>
          <a:xfrm>
            <a:off x="4261659" y="6500813"/>
            <a:ext cx="620683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he-IL" sz="1000" dirty="0" smtClean="0">
                <a:solidFill>
                  <a:schemeClr val="bg1">
                    <a:lumMod val="50000"/>
                  </a:schemeClr>
                </a:solidFill>
              </a:rPr>
              <a:t>יונתן יניב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325" y="2155031"/>
            <a:ext cx="79819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4113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88000" y="1170000"/>
                <a:ext cx="8542800" cy="5139320"/>
              </a:xfrm>
            </p:spPr>
            <p:txBody>
              <a:bodyPr>
                <a:normAutofit/>
              </a:bodyPr>
              <a:lstStyle/>
              <a:p>
                <a:pPr lvl="0">
                  <a:lnSpc>
                    <a:spcPct val="135000"/>
                  </a:lnSpc>
                </a:pPr>
                <a:r>
                  <a:rPr lang="he-IL" dirty="0" smtClean="0">
                    <a:ea typeface="Times New Roman"/>
                  </a:rPr>
                  <a:t>נמספר את צמתי הגרף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Times New Roman"/>
                      </a:rPr>
                      <m:t>𝑉</m:t>
                    </m:r>
                    <m:r>
                      <a:rPr lang="en-US" b="0" i="1" smtClean="0">
                        <a:latin typeface="Cambria Math"/>
                        <a:ea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Times New Roman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  <a:ea typeface="Times New Roman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Times New Roman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Times New Roman"/>
                          </a:rPr>
                          <m:t>,…,</m:t>
                        </m:r>
                        <m:r>
                          <a:rPr lang="en-US" b="0" i="1" smtClean="0">
                            <a:latin typeface="Cambria Math"/>
                            <a:ea typeface="Times New Roman"/>
                          </a:rPr>
                          <m:t>𝑛</m:t>
                        </m:r>
                      </m:e>
                    </m:d>
                  </m:oMath>
                </a14:m>
                <a:r>
                  <a:rPr lang="he-IL" dirty="0" smtClean="0">
                    <a:ea typeface="Times New Roman"/>
                  </a:rPr>
                  <a:t>.</a:t>
                </a:r>
              </a:p>
              <a:p>
                <a:pPr lvl="0">
                  <a:lnSpc>
                    <a:spcPct val="135000"/>
                  </a:lnSpc>
                </a:pPr>
                <a:r>
                  <a:rPr lang="he-IL" dirty="0" smtClean="0">
                    <a:ea typeface="Times New Roman"/>
                  </a:rPr>
                  <a:t>נגדיר את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Times New Roman"/>
                      </a:rPr>
                      <m:t>𝑑𝑖𝑠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Times New Roman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Times New Roman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Times New Roman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  <a:ea typeface="Times New Roman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Times New Roman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 smtClean="0">
                    <a:ea typeface="Times New Roman"/>
                  </a:rPr>
                  <a:t> להיות המסלול הקל ביותר בין צומת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Times New Roman"/>
                      </a:rPr>
                      <m:t>𝑢</m:t>
                    </m:r>
                  </m:oMath>
                </a14:m>
                <a:r>
                  <a:rPr lang="he-IL" dirty="0" smtClean="0">
                    <a:ea typeface="Times New Roman"/>
                  </a:rPr>
                  <a:t> לצומת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Times New Roman"/>
                      </a:rPr>
                      <m:t>𝑣</m:t>
                    </m:r>
                  </m:oMath>
                </a14:m>
                <a:r>
                  <a:rPr lang="he-IL" dirty="0" smtClean="0">
                    <a:ea typeface="Times New Roman"/>
                  </a:rPr>
                  <a:t> מבין המסלולים אשר עוברים אך ורק בצמתים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Times New Roman"/>
                      </a:rPr>
                      <m:t>𝑢</m:t>
                    </m:r>
                    <m:r>
                      <a:rPr lang="en-US" b="0" i="1" smtClean="0">
                        <a:latin typeface="Cambria Math"/>
                        <a:ea typeface="Times New Roman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Times New Roman"/>
                      </a:rPr>
                      <m:t>𝑣</m:t>
                    </m:r>
                  </m:oMath>
                </a14:m>
                <a:r>
                  <a:rPr lang="he-IL" dirty="0" smtClean="0">
                    <a:ea typeface="Times New Roman"/>
                  </a:rPr>
                  <a:t> והצמתים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Times New Roman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  <a:ea typeface="Times New Roman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Times New Roman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Times New Roman"/>
                          </a:rPr>
                          <m:t>,…,</m:t>
                        </m:r>
                        <m:r>
                          <a:rPr lang="en-US" b="0" i="1" smtClean="0">
                            <a:latin typeface="Cambria Math"/>
                            <a:ea typeface="Times New Roman"/>
                          </a:rPr>
                          <m:t>𝑘</m:t>
                        </m:r>
                      </m:e>
                    </m:d>
                  </m:oMath>
                </a14:m>
                <a:r>
                  <a:rPr lang="he-IL" dirty="0" smtClean="0">
                    <a:ea typeface="Times New Roman"/>
                  </a:rPr>
                  <a:t>.</a:t>
                </a:r>
              </a:p>
              <a:p>
                <a:pPr marL="617538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b="1" dirty="0" smtClean="0">
                    <a:solidFill>
                      <a:srgbClr val="000099"/>
                    </a:solidFill>
                    <a:ea typeface="Times New Roman"/>
                  </a:rPr>
                  <a:t>עבור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𝒌</m:t>
                    </m:r>
                    <m:r>
                      <a:rPr lang="en-US" sz="1600" b="1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𝟎</m:t>
                    </m:r>
                  </m:oMath>
                </a14:m>
                <a:r>
                  <a:rPr lang="he-IL" sz="1600" b="1" dirty="0" smtClean="0">
                    <a:solidFill>
                      <a:srgbClr val="000099"/>
                    </a:solidFill>
                    <a:ea typeface="Times New Roman"/>
                  </a:rPr>
                  <a:t>:</a:t>
                </a: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 אם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𝑢𝑣</m:t>
                    </m:r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∈</m:t>
                    </m:r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𝐸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 אזי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𝑑𝑖𝑠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𝑡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𝑢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𝑣</m:t>
                        </m:r>
                      </m:e>
                    </m:d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𝑤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𝑢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.</a:t>
                </a: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אחרת,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𝑑𝑖𝑠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𝑡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𝑢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𝑣</m:t>
                        </m:r>
                      </m:e>
                    </m:d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=∞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.</a:t>
                </a:r>
              </a:p>
              <a:p>
                <a:pPr marL="7938" lvl="0">
                  <a:lnSpc>
                    <a:spcPct val="135000"/>
                  </a:lnSpc>
                </a:pPr>
                <a:endParaRPr lang="he-IL" sz="1600" dirty="0">
                  <a:ea typeface="Times New Roman"/>
                </a:endParaRPr>
              </a:p>
              <a:p>
                <a:pPr marL="7938" lvl="0">
                  <a:lnSpc>
                    <a:spcPct val="135000"/>
                  </a:lnSpc>
                </a:pPr>
                <a:r>
                  <a:rPr lang="he-IL" b="1" u="sng" dirty="0" smtClean="0">
                    <a:ea typeface="Times New Roman"/>
                  </a:rPr>
                  <a:t>טענה מרכזית</a:t>
                </a:r>
                <a:r>
                  <a:rPr lang="he-IL" b="1" dirty="0" smtClean="0">
                    <a:ea typeface="Times New Roman"/>
                  </a:rPr>
                  <a:t>:</a:t>
                </a:r>
                <a:r>
                  <a:rPr lang="he-IL" dirty="0" smtClean="0">
                    <a:ea typeface="Times New Roman"/>
                  </a:rPr>
                  <a:t> לכל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Times New Roman"/>
                      </a:rPr>
                      <m:t>𝑢</m:t>
                    </m:r>
                    <m:r>
                      <a:rPr lang="en-US" b="0" i="1" smtClean="0">
                        <a:latin typeface="Cambria Math"/>
                        <a:ea typeface="Times New Roman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Times New Roman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Times New Roman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Times New Roman"/>
                      </a:rPr>
                      <m:t>𝑉</m:t>
                    </m:r>
                  </m:oMath>
                </a14:m>
                <a:r>
                  <a:rPr lang="he-IL" b="1" dirty="0" smtClean="0">
                    <a:ea typeface="Times New Roman"/>
                  </a:rPr>
                  <a:t> </a:t>
                </a:r>
                <a:r>
                  <a:rPr lang="he-IL" dirty="0" smtClean="0">
                    <a:ea typeface="Times New Roman"/>
                  </a:rPr>
                  <a:t>ולכל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Times New Roman"/>
                      </a:rPr>
                      <m:t>𝑘</m:t>
                    </m:r>
                  </m:oMath>
                </a14:m>
                <a:r>
                  <a:rPr lang="he-IL" dirty="0" smtClean="0">
                    <a:ea typeface="Times New Roman"/>
                  </a:rPr>
                  <a:t>:</a:t>
                </a:r>
              </a:p>
              <a:p>
                <a:pPr marL="7938" lvl="0" algn="ctr" rtl="0"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Times New Roman"/>
                        </a:rPr>
                        <m:t>𝑑𝑖𝑠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Times New Roman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Times New Roman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Times New Roman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/>
                              <a:ea typeface="Times New Roman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Times New Roman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Times New Roman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𝑑𝑖𝑠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  ,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 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𝑑𝑖𝑠𝑡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𝑑𝑖𝑠𝑡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 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he-IL" dirty="0">
                  <a:ea typeface="Times New Roman"/>
                </a:endParaRPr>
              </a:p>
              <a:p>
                <a:pPr lvl="0">
                  <a:lnSpc>
                    <a:spcPct val="135000"/>
                  </a:lnSpc>
                </a:pPr>
                <a:endParaRPr lang="he-IL" sz="1600" dirty="0" smtClean="0">
                  <a:ea typeface="Times New Roman"/>
                </a:endParaRPr>
              </a:p>
              <a:p>
                <a:pPr marL="0" lvl="1" indent="0">
                  <a:lnSpc>
                    <a:spcPct val="135000"/>
                  </a:lnSpc>
                  <a:buNone/>
                </a:pPr>
                <a:r>
                  <a:rPr lang="he-IL" sz="1800" b="1" u="sng" dirty="0" smtClean="0">
                    <a:ea typeface="Times New Roman"/>
                  </a:rPr>
                  <a:t>הוכחה</a:t>
                </a:r>
                <a:r>
                  <a:rPr lang="he-IL" sz="1800" b="1" dirty="0" smtClean="0">
                    <a:ea typeface="Times New Roman"/>
                  </a:rPr>
                  <a:t>:</a:t>
                </a:r>
                <a:r>
                  <a:rPr lang="he-IL" sz="1800" dirty="0" smtClean="0">
                    <a:ea typeface="Times New Roman"/>
                  </a:rPr>
                  <a:t> </a:t>
                </a:r>
                <a:r>
                  <a:rPr lang="he-IL" sz="1800" dirty="0">
                    <a:ea typeface="Times New Roman"/>
                  </a:rPr>
                  <a:t>המסלול הקל ביותר מצומת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Times New Roman"/>
                      </a:rPr>
                      <m:t>𝑢</m:t>
                    </m:r>
                  </m:oMath>
                </a14:m>
                <a:r>
                  <a:rPr lang="he-IL" sz="1800" dirty="0">
                    <a:ea typeface="Times New Roman"/>
                  </a:rPr>
                  <a:t> לצומת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Times New Roman"/>
                      </a:rPr>
                      <m:t>𝑣</m:t>
                    </m:r>
                  </m:oMath>
                </a14:m>
                <a:r>
                  <a:rPr lang="he-IL" sz="1800" dirty="0">
                    <a:ea typeface="Times New Roman"/>
                  </a:rPr>
                  <a:t> </a:t>
                </a:r>
                <a:r>
                  <a:rPr lang="he-IL" sz="1800" dirty="0" smtClean="0">
                    <a:ea typeface="Times New Roman"/>
                  </a:rPr>
                  <a:t>שעובר דרך הצמתים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Times New Roman"/>
                      </a:rPr>
                      <m:t>𝑢</m:t>
                    </m:r>
                    <m:r>
                      <a:rPr lang="en-US" sz="1800" i="1">
                        <a:latin typeface="Cambria Math"/>
                        <a:ea typeface="Times New Roman"/>
                      </a:rPr>
                      <m:t>,</m:t>
                    </m:r>
                    <m:r>
                      <a:rPr lang="en-US" sz="1800" i="1">
                        <a:latin typeface="Cambria Math"/>
                        <a:ea typeface="Times New Roman"/>
                      </a:rPr>
                      <m:t>𝑣</m:t>
                    </m:r>
                    <m:r>
                      <a:rPr lang="en-US" sz="1800" i="1">
                        <a:latin typeface="Cambria Math"/>
                        <a:ea typeface="Times New Roman"/>
                      </a:rPr>
                      <m:t>,</m:t>
                    </m:r>
                    <m:r>
                      <a:rPr lang="en-US" sz="1800" i="1">
                        <a:latin typeface="Cambria Math"/>
                        <a:ea typeface="Times New Roman"/>
                      </a:rPr>
                      <m:t>1</m:t>
                    </m:r>
                    <m:r>
                      <a:rPr lang="en-US" sz="1800" i="1">
                        <a:latin typeface="Cambria Math"/>
                        <a:ea typeface="Times New Roman"/>
                      </a:rPr>
                      <m:t>,</m:t>
                    </m:r>
                    <m:r>
                      <a:rPr lang="en-US" sz="1800" i="1">
                        <a:latin typeface="Cambria Math"/>
                        <a:ea typeface="Times New Roman"/>
                      </a:rPr>
                      <m:t>2</m:t>
                    </m:r>
                    <m:r>
                      <a:rPr lang="en-US" sz="1800" i="1">
                        <a:latin typeface="Cambria Math"/>
                        <a:ea typeface="Times New Roman"/>
                      </a:rPr>
                      <m:t>,…,</m:t>
                    </m:r>
                    <m:r>
                      <a:rPr lang="en-US" sz="1800" i="1">
                        <a:latin typeface="Cambria Math"/>
                        <a:ea typeface="Times New Roman"/>
                      </a:rPr>
                      <m:t>𝑘</m:t>
                    </m:r>
                  </m:oMath>
                </a14:m>
                <a:r>
                  <a:rPr lang="he-IL" sz="1800" dirty="0">
                    <a:ea typeface="Times New Roman"/>
                  </a:rPr>
                  <a:t> יכול:</a:t>
                </a:r>
              </a:p>
              <a:p>
                <a:pPr marL="533400" lvl="1">
                  <a:lnSpc>
                    <a:spcPct val="135000"/>
                  </a:lnSpc>
                </a:pPr>
                <a:r>
                  <a:rPr lang="he-IL" sz="1800" dirty="0">
                    <a:ea typeface="Times New Roman"/>
                  </a:rPr>
                  <a:t>לא לעבור דרך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Times New Roman"/>
                      </a:rPr>
                      <m:t>𝑘</m:t>
                    </m:r>
                  </m:oMath>
                </a14:m>
                <a:r>
                  <a:rPr lang="he-IL" sz="1800" dirty="0">
                    <a:ea typeface="Times New Roman"/>
                  </a:rPr>
                  <a:t>, ואז משקלו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Times New Roman"/>
                      </a:rPr>
                      <m:t>𝑑𝑖𝑠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ea typeface="Times New Roman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latin typeface="Cambria Math"/>
                            <a:ea typeface="Times New Roman"/>
                          </a:rPr>
                          <m:t>𝑘</m:t>
                        </m:r>
                        <m:r>
                          <a:rPr lang="en-US" sz="1800" i="1"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en-US" sz="1800" i="1">
                            <a:latin typeface="Cambria Math"/>
                            <a:ea typeface="Times New Roman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  <a:ea typeface="Times New Roman"/>
                          </a:rPr>
                          <m:t>𝑢</m:t>
                        </m:r>
                        <m:r>
                          <a:rPr lang="en-US" sz="1800" i="1">
                            <a:latin typeface="Cambria Math"/>
                            <a:ea typeface="Times New Roman"/>
                          </a:rPr>
                          <m:t>,</m:t>
                        </m:r>
                        <m:r>
                          <a:rPr lang="en-US" sz="1800" i="1">
                            <a:latin typeface="Cambria Math"/>
                            <a:ea typeface="Times New Roman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1800" dirty="0">
                    <a:ea typeface="Times New Roman"/>
                  </a:rPr>
                  <a:t>.</a:t>
                </a:r>
              </a:p>
              <a:p>
                <a:pPr marL="533400" lvl="1">
                  <a:lnSpc>
                    <a:spcPct val="135000"/>
                  </a:lnSpc>
                </a:pPr>
                <a:r>
                  <a:rPr lang="he-IL" sz="1800" dirty="0">
                    <a:ea typeface="Times New Roman"/>
                  </a:rPr>
                  <a:t>לעבור דרך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Times New Roman"/>
                      </a:rPr>
                      <m:t>𝑘</m:t>
                    </m:r>
                  </m:oMath>
                </a14:m>
                <a:r>
                  <a:rPr lang="he-IL" sz="1800" dirty="0">
                    <a:ea typeface="Times New Roman"/>
                  </a:rPr>
                  <a:t> פעם אחת, ואז משקלו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Times New Roman"/>
                      </a:rPr>
                      <m:t>𝑑𝑖𝑠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ea typeface="Times New Roman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latin typeface="Cambria Math"/>
                            <a:ea typeface="Times New Roman"/>
                          </a:rPr>
                          <m:t>𝑘</m:t>
                        </m:r>
                        <m:r>
                          <a:rPr lang="en-US" sz="1800" i="1"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en-US" sz="1800" i="1">
                            <a:latin typeface="Cambria Math"/>
                            <a:ea typeface="Times New Roman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  <a:ea typeface="Times New Roman"/>
                          </a:rPr>
                          <m:t>𝑢</m:t>
                        </m:r>
                        <m:r>
                          <a:rPr lang="en-US" sz="1800" i="1">
                            <a:latin typeface="Cambria Math"/>
                            <a:ea typeface="Times New Roman"/>
                          </a:rPr>
                          <m:t>,</m:t>
                        </m:r>
                        <m:r>
                          <a:rPr lang="en-US" sz="1800" i="1">
                            <a:latin typeface="Cambria Math"/>
                            <a:ea typeface="Times New Roman"/>
                          </a:rPr>
                          <m:t>𝑣</m:t>
                        </m:r>
                      </m:e>
                    </m:d>
                    <m:r>
                      <a:rPr lang="en-US" sz="1800" i="1">
                        <a:latin typeface="Cambria Math"/>
                        <a:ea typeface="Times New Roman"/>
                      </a:rPr>
                      <m:t>+</m:t>
                    </m:r>
                    <m:r>
                      <a:rPr lang="en-US" sz="1800" i="1">
                        <a:latin typeface="Cambria Math"/>
                        <a:ea typeface="Times New Roman"/>
                      </a:rPr>
                      <m:t>𝑑𝑖𝑠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ea typeface="Times New Roman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latin typeface="Cambria Math"/>
                            <a:ea typeface="Times New Roman"/>
                          </a:rPr>
                          <m:t>𝑘</m:t>
                        </m:r>
                        <m:r>
                          <a:rPr lang="en-US" sz="1800" i="1">
                            <a:latin typeface="Cambria Math"/>
                            <a:ea typeface="Times New Roman"/>
                          </a:rPr>
                          <m:t>−</m:t>
                        </m:r>
                        <m:r>
                          <a:rPr lang="en-US" sz="1800" i="1">
                            <a:latin typeface="Cambria Math"/>
                            <a:ea typeface="Times New Roman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  <a:ea typeface="Times New Roman"/>
                          </a:rPr>
                          <m:t>𝑘</m:t>
                        </m:r>
                        <m:r>
                          <a:rPr lang="en-US" sz="1800" i="1">
                            <a:latin typeface="Cambria Math"/>
                            <a:ea typeface="Times New Roman"/>
                          </a:rPr>
                          <m:t>,</m:t>
                        </m:r>
                        <m:r>
                          <a:rPr lang="en-US" sz="1800" i="1">
                            <a:latin typeface="Cambria Math"/>
                            <a:ea typeface="Times New Roman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1800" dirty="0">
                    <a:ea typeface="Times New Roman"/>
                  </a:rPr>
                  <a:t>.</a:t>
                </a:r>
              </a:p>
              <a:p>
                <a:pPr marL="1169988" lvl="0" indent="-342900" defTabSz="12573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היות ואין מעגלים במשקל שלילי ולפי המבנה האופטימלי של מסלולים קלים ביותר.</a:t>
                </a:r>
              </a:p>
              <a:p>
                <a:pPr lvl="0">
                  <a:lnSpc>
                    <a:spcPct val="135000"/>
                  </a:lnSpc>
                </a:pPr>
                <a:endParaRPr lang="he-IL" sz="1600" dirty="0">
                  <a:ea typeface="Times New Roman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88000" y="1170000"/>
                <a:ext cx="8542800" cy="5139320"/>
              </a:xfrm>
              <a:blipFill rotWithShape="1">
                <a:blip r:embed="rId3" cstate="print"/>
                <a:stretch>
                  <a:fillRect r="-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</a:t>
            </a:r>
            <a:r>
              <a:rPr lang="en-US" dirty="0" smtClean="0"/>
              <a:t>Floyd-</a:t>
            </a:r>
            <a:r>
              <a:rPr lang="en-US" dirty="0" err="1" smtClean="0"/>
              <a:t>Warshall</a:t>
            </a:r>
            <a:endParaRPr lang="he-IL" dirty="0"/>
          </a:p>
        </p:txBody>
      </p:sp>
      <p:sp>
        <p:nvSpPr>
          <p:cNvPr id="24" name="TextBox 23"/>
          <p:cNvSpPr txBox="1"/>
          <p:nvPr/>
        </p:nvSpPr>
        <p:spPr>
          <a:xfrm>
            <a:off x="4261659" y="6500813"/>
            <a:ext cx="620683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he-IL" sz="1000" dirty="0" smtClean="0">
                <a:solidFill>
                  <a:schemeClr val="bg1">
                    <a:lumMod val="50000"/>
                  </a:schemeClr>
                </a:solidFill>
              </a:rPr>
              <a:t>יונתן יניב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59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6012668"/>
              </a:xfrm>
            </p:spPr>
            <p:txBody>
              <a:bodyPr>
                <a:normAutofit/>
              </a:bodyPr>
              <a:lstStyle/>
              <a:p>
                <a:pPr lvl="0">
                  <a:lnSpc>
                    <a:spcPct val="135000"/>
                  </a:lnSpc>
                </a:pPr>
                <a:r>
                  <a:rPr lang="he-IL" b="1" u="sng" dirty="0" smtClean="0">
                    <a:ea typeface="Times New Roman"/>
                  </a:rPr>
                  <a:t>קלט</a:t>
                </a:r>
                <a:r>
                  <a:rPr lang="he-IL" b="1" dirty="0" smtClean="0">
                    <a:ea typeface="Times New Roman"/>
                  </a:rPr>
                  <a:t>:</a:t>
                </a:r>
                <a:r>
                  <a:rPr lang="he-IL" dirty="0" smtClean="0">
                    <a:ea typeface="Times New Roman"/>
                  </a:rPr>
                  <a:t> גרף מכוון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Times New Roman"/>
                      </a:rPr>
                      <m:t>𝐺</m:t>
                    </m:r>
                    <m:r>
                      <a:rPr lang="en-US" b="0" i="1" smtClean="0">
                        <a:latin typeface="Cambria Math"/>
                        <a:ea typeface="Times New Roman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Times New Roman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  <a:ea typeface="Times New Roman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Times New Roman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dirty="0" smtClean="0">
                    <a:ea typeface="Times New Roman"/>
                  </a:rPr>
                  <a:t>, פונקציית משקל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Times New Roman"/>
                      </a:rPr>
                      <m:t>𝑤</m:t>
                    </m:r>
                    <m:r>
                      <a:rPr lang="en-US" b="0" i="1" smtClean="0">
                        <a:latin typeface="Cambria Math"/>
                        <a:ea typeface="Times New Roman"/>
                      </a:rPr>
                      <m:t>:</m:t>
                    </m:r>
                    <m:r>
                      <a:rPr lang="en-US" b="0" i="1" smtClean="0">
                        <a:latin typeface="Cambria Math"/>
                        <a:ea typeface="Times New Roman"/>
                      </a:rPr>
                      <m:t>𝐸</m:t>
                    </m:r>
                    <m:r>
                      <a:rPr lang="en-US" b="0" i="1" smtClean="0">
                        <a:latin typeface="Cambria Math"/>
                        <a:ea typeface="Times New Roman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Times New Roman"/>
                      </a:rPr>
                      <m:t>ℝ</m:t>
                    </m:r>
                  </m:oMath>
                </a14:m>
                <a:r>
                  <a:rPr lang="he-IL" dirty="0" smtClean="0">
                    <a:ea typeface="Times New Roman"/>
                  </a:rPr>
                  <a:t> חסרת מעגלים שליליים.</a:t>
                </a:r>
              </a:p>
              <a:p>
                <a:pPr lvl="0">
                  <a:lnSpc>
                    <a:spcPct val="135000"/>
                  </a:lnSpc>
                </a:pPr>
                <a:r>
                  <a:rPr lang="he-IL" b="1" u="sng" dirty="0" smtClean="0">
                    <a:ea typeface="Times New Roman"/>
                  </a:rPr>
                  <a:t>פלט</a:t>
                </a:r>
                <a:r>
                  <a:rPr lang="he-IL" b="1" dirty="0" smtClean="0">
                    <a:ea typeface="Times New Roman"/>
                  </a:rPr>
                  <a:t>:</a:t>
                </a:r>
                <a:r>
                  <a:rPr lang="he-IL" dirty="0" smtClean="0">
                    <a:ea typeface="Times New Roman"/>
                  </a:rPr>
                  <a:t> משקל המסלול הקל ביותר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Times New Roman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Times New Roman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  <a:ea typeface="Times New Roman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Times New Roman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b="1" dirty="0" smtClean="0">
                    <a:ea typeface="Times New Roman"/>
                  </a:rPr>
                  <a:t> </a:t>
                </a:r>
                <a:r>
                  <a:rPr lang="he-IL" dirty="0" smtClean="0">
                    <a:ea typeface="Times New Roman"/>
                  </a:rPr>
                  <a:t>לכל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Times New Roman"/>
                      </a:rPr>
                      <m:t>𝑢</m:t>
                    </m:r>
                    <m:r>
                      <a:rPr lang="en-US" b="0" i="1" smtClean="0">
                        <a:latin typeface="Cambria Math"/>
                        <a:ea typeface="Times New Roman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Times New Roman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Times New Roman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Times New Roman"/>
                      </a:rPr>
                      <m:t>𝑉</m:t>
                    </m:r>
                  </m:oMath>
                </a14:m>
                <a:r>
                  <a:rPr lang="he-IL" dirty="0" smtClean="0">
                    <a:ea typeface="Times New Roman"/>
                  </a:rPr>
                  <a:t>.</a:t>
                </a:r>
              </a:p>
              <a:p>
                <a:pPr lvl="0">
                  <a:lnSpc>
                    <a:spcPct val="135000"/>
                  </a:lnSpc>
                </a:pPr>
                <a:endParaRPr lang="he-IL" dirty="0" smtClean="0">
                  <a:ea typeface="Times New Roman"/>
                </a:endParaRP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Times New Roman"/>
                  </a:rPr>
                  <a:t>אתחל </a:t>
                </a:r>
                <a:r>
                  <a:rPr lang="he-IL" dirty="0">
                    <a:ea typeface="Times New Roman"/>
                  </a:rPr>
                  <a:t>את הערכים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</a:rPr>
                      <m:t>𝑑𝑖𝑠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Times New Roman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Times New Roman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Times New Roman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  <a:ea typeface="Times New Roman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Times New Roman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>
                    <a:ea typeface="Times New Roman"/>
                  </a:rPr>
                  <a:t> לכל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</a:rPr>
                      <m:t>𝑢</m:t>
                    </m:r>
                    <m:r>
                      <a:rPr lang="en-US" i="1">
                        <a:latin typeface="Cambria Math"/>
                        <a:ea typeface="Times New Roman"/>
                      </a:rPr>
                      <m:t>,</m:t>
                    </m:r>
                    <m:r>
                      <a:rPr lang="en-US" i="1">
                        <a:latin typeface="Cambria Math"/>
                        <a:ea typeface="Times New Roman"/>
                      </a:rPr>
                      <m:t>𝑣</m:t>
                    </m:r>
                    <m:r>
                      <a:rPr lang="en-US" i="1">
                        <a:latin typeface="Cambria Math"/>
                        <a:ea typeface="Times New Roman"/>
                      </a:rPr>
                      <m:t>∈</m:t>
                    </m:r>
                    <m:r>
                      <a:rPr lang="en-US" i="1">
                        <a:latin typeface="Cambria Math"/>
                        <a:ea typeface="Times New Roman"/>
                      </a:rPr>
                      <m:t>𝑉</m:t>
                    </m:r>
                  </m:oMath>
                </a14:m>
                <a:r>
                  <a:rPr lang="he-IL" dirty="0">
                    <a:ea typeface="Times New Roman"/>
                  </a:rPr>
                  <a:t>.</a:t>
                </a: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ea typeface="Times New Roman"/>
                  </a:rPr>
                  <a:t>עבור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</a:rPr>
                      <m:t>𝑘</m:t>
                    </m:r>
                    <m:r>
                      <a:rPr lang="en-US" i="1"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i="1">
                        <a:latin typeface="Cambria Math"/>
                        <a:ea typeface="Times New Roman"/>
                      </a:rPr>
                      <m:t>1</m:t>
                    </m:r>
                    <m:r>
                      <a:rPr lang="en-US" i="1">
                        <a:latin typeface="Cambria Math"/>
                        <a:ea typeface="Times New Roman"/>
                      </a:rPr>
                      <m:t>,</m:t>
                    </m:r>
                    <m:r>
                      <a:rPr lang="en-US" i="1">
                        <a:latin typeface="Cambria Math"/>
                        <a:ea typeface="Times New Roman"/>
                      </a:rPr>
                      <m:t>2</m:t>
                    </m:r>
                    <m:r>
                      <a:rPr lang="en-US" i="1">
                        <a:latin typeface="Cambria Math"/>
                        <a:ea typeface="Times New Roman"/>
                      </a:rPr>
                      <m:t>,…,</m:t>
                    </m:r>
                    <m:r>
                      <a:rPr lang="en-US" i="1">
                        <a:latin typeface="Cambria Math"/>
                        <a:ea typeface="Times New Roman"/>
                      </a:rPr>
                      <m:t>𝑛</m:t>
                    </m:r>
                  </m:oMath>
                </a14:m>
                <a:r>
                  <a:rPr lang="he-IL" dirty="0">
                    <a:ea typeface="Times New Roman"/>
                  </a:rPr>
                  <a:t>:</a:t>
                </a:r>
              </a:p>
              <a:p>
                <a:pPr marL="352425" lvl="1" indent="0">
                  <a:lnSpc>
                    <a:spcPct val="135000"/>
                  </a:lnSpc>
                  <a:buNone/>
                </a:pPr>
                <a:r>
                  <a:rPr lang="en-US" sz="1800" dirty="0">
                    <a:ea typeface="Times New Roman"/>
                  </a:rPr>
                  <a:t>2.1</a:t>
                </a:r>
                <a:r>
                  <a:rPr lang="he-IL" sz="1800" dirty="0">
                    <a:ea typeface="Times New Roman"/>
                  </a:rPr>
                  <a:t>.  לכל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Times New Roman"/>
                      </a:rPr>
                      <m:t>𝑢</m:t>
                    </m:r>
                    <m:r>
                      <a:rPr lang="en-US" sz="1800" i="1">
                        <a:latin typeface="Cambria Math"/>
                        <a:ea typeface="Times New Roman"/>
                      </a:rPr>
                      <m:t>,</m:t>
                    </m:r>
                    <m:r>
                      <a:rPr lang="en-US" sz="1800" i="1">
                        <a:latin typeface="Cambria Math"/>
                        <a:ea typeface="Times New Roman"/>
                      </a:rPr>
                      <m:t>𝑣</m:t>
                    </m:r>
                    <m:r>
                      <a:rPr lang="en-US" sz="1800" i="1">
                        <a:latin typeface="Cambria Math"/>
                        <a:ea typeface="Times New Roman"/>
                      </a:rPr>
                      <m:t>∈</m:t>
                    </m:r>
                    <m:r>
                      <a:rPr lang="en-US" sz="1800" i="1">
                        <a:latin typeface="Cambria Math"/>
                        <a:ea typeface="Times New Roman"/>
                      </a:rPr>
                      <m:t>𝑉</m:t>
                    </m:r>
                  </m:oMath>
                </a14:m>
                <a:r>
                  <a:rPr lang="he-IL" sz="1800" dirty="0">
                    <a:ea typeface="Times New Roman"/>
                  </a:rPr>
                  <a:t> בצע: </a:t>
                </a:r>
              </a:p>
              <a:p>
                <a:pPr marL="352425" lvl="1" indent="0" algn="ctr">
                  <a:lnSpc>
                    <a:spcPct val="13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Times New Roman"/>
                        </a:rPr>
                        <m:t>𝑑𝑖𝑠</m:t>
                      </m:r>
                      <m:sSub>
                        <m:sSubPr>
                          <m:ctrlPr>
                            <a:rPr lang="en-US" sz="1800" i="1">
                              <a:latin typeface="Cambria Math"/>
                              <a:ea typeface="Times New Roman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  <a:ea typeface="Times New Roman"/>
                            </a:rPr>
                            <m:t>𝑡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  <a:ea typeface="Times New Roman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  <a:ea typeface="Times New Roman"/>
                            </a:rPr>
                            <m:t>𝑢</m:t>
                          </m:r>
                          <m:r>
                            <a:rPr lang="en-US" sz="1800" i="1">
                              <a:latin typeface="Cambria Math"/>
                              <a:ea typeface="Times New Roman"/>
                            </a:rPr>
                            <m:t>,</m:t>
                          </m:r>
                          <m:r>
                            <a:rPr lang="en-US" sz="1800" i="1">
                              <a:latin typeface="Cambria Math"/>
                              <a:ea typeface="Times New Roman"/>
                            </a:rPr>
                            <m:t>𝑣</m:t>
                          </m:r>
                        </m:e>
                      </m:d>
                      <m:r>
                        <a:rPr lang="en-US" sz="1800" i="1">
                          <a:latin typeface="Cambria Math"/>
                          <a:ea typeface="Times New Roman"/>
                        </a:rPr>
                        <m:t>←</m:t>
                      </m:r>
                      <m:func>
                        <m:funcPr>
                          <m:ctrlPr>
                            <a:rPr lang="en-US" sz="1800" i="1">
                              <a:latin typeface="Cambria Math"/>
                              <a:ea typeface="Times New Roman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/>
                              <a:ea typeface="Times New Roman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𝑑𝑖𝑠𝑡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1800" i="1">
                                  <a:latin typeface="Cambria Math"/>
                                </a:rPr>
                                <m:t> , 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𝑑𝑖𝑠𝑡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sz="18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𝑑𝑖𝑠𝑡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1800" i="1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he-IL" sz="1800" dirty="0">
                  <a:ea typeface="Times New Roman"/>
                </a:endParaRPr>
              </a:p>
              <a:p>
                <a:pPr marL="342900" lvl="1" indent="-342900">
                  <a:lnSpc>
                    <a:spcPct val="135000"/>
                  </a:lnSpc>
                  <a:buFont typeface="+mj-lt"/>
                  <a:buAutoNum type="arabicPeriod" startAt="3"/>
                </a:pPr>
                <a:r>
                  <a:rPr lang="he-IL" sz="1800" dirty="0">
                    <a:ea typeface="Times New Roman"/>
                  </a:rPr>
                  <a:t>לכל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Times New Roman"/>
                      </a:rPr>
                      <m:t>𝑢</m:t>
                    </m:r>
                    <m:r>
                      <a:rPr lang="en-US" sz="1800" i="1">
                        <a:latin typeface="Cambria Math"/>
                        <a:ea typeface="Times New Roman"/>
                      </a:rPr>
                      <m:t>,</m:t>
                    </m:r>
                    <m:r>
                      <a:rPr lang="en-US" sz="1800" i="1">
                        <a:latin typeface="Cambria Math"/>
                        <a:ea typeface="Times New Roman"/>
                      </a:rPr>
                      <m:t>𝑣</m:t>
                    </m:r>
                    <m:r>
                      <a:rPr lang="en-US" sz="1800" i="1">
                        <a:latin typeface="Cambria Math"/>
                        <a:ea typeface="Times New Roman"/>
                      </a:rPr>
                      <m:t>∈</m:t>
                    </m:r>
                    <m:r>
                      <a:rPr lang="en-US" sz="1800" i="1">
                        <a:latin typeface="Cambria Math"/>
                        <a:ea typeface="Times New Roman"/>
                      </a:rPr>
                      <m:t>𝑉</m:t>
                    </m:r>
                  </m:oMath>
                </a14:m>
                <a:r>
                  <a:rPr lang="he-IL" sz="1800" dirty="0">
                    <a:ea typeface="Times New Roman"/>
                  </a:rPr>
                  <a:t> בצע: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Times New Roman"/>
                      </a:rPr>
                      <m:t>𝑑𝑖𝑠𝑡</m:t>
                    </m:r>
                    <m:d>
                      <m:dPr>
                        <m:ctrlPr>
                          <a:rPr lang="en-US" sz="1800" i="1"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  <a:ea typeface="Times New Roman"/>
                          </a:rPr>
                          <m:t>𝑢</m:t>
                        </m:r>
                        <m:r>
                          <a:rPr lang="en-US" sz="1800" i="1">
                            <a:latin typeface="Cambria Math"/>
                            <a:ea typeface="Times New Roman"/>
                          </a:rPr>
                          <m:t>,</m:t>
                        </m:r>
                        <m:r>
                          <a:rPr lang="en-US" sz="1800" i="1">
                            <a:latin typeface="Cambria Math"/>
                            <a:ea typeface="Times New Roman"/>
                          </a:rPr>
                          <m:t>𝑣</m:t>
                        </m:r>
                      </m:e>
                    </m:d>
                    <m:r>
                      <a:rPr lang="en-US" sz="1800" i="1">
                        <a:latin typeface="Cambria Math"/>
                        <a:ea typeface="Times New Roman"/>
                      </a:rPr>
                      <m:t>←</m:t>
                    </m:r>
                    <m:r>
                      <a:rPr lang="en-US" sz="1800" i="1">
                        <a:latin typeface="Cambria Math"/>
                        <a:ea typeface="Times New Roman"/>
                      </a:rPr>
                      <m:t>𝑑𝑖𝑠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ea typeface="Times New Roman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latin typeface="Cambria Math"/>
                            <a:ea typeface="Times New Roman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  <a:ea typeface="Times New Roman"/>
                          </a:rPr>
                          <m:t>𝑢</m:t>
                        </m:r>
                        <m:r>
                          <a:rPr lang="en-US" sz="1800" i="1">
                            <a:latin typeface="Cambria Math"/>
                            <a:ea typeface="Times New Roman"/>
                          </a:rPr>
                          <m:t>,</m:t>
                        </m:r>
                        <m:r>
                          <a:rPr lang="en-US" sz="1800" i="1">
                            <a:latin typeface="Cambria Math"/>
                            <a:ea typeface="Times New Roman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1800" dirty="0">
                    <a:ea typeface="Times New Roman"/>
                  </a:rPr>
                  <a:t>.</a:t>
                </a:r>
              </a:p>
              <a:p>
                <a:pPr marL="0" lvl="1" indent="0">
                  <a:lnSpc>
                    <a:spcPct val="135000"/>
                  </a:lnSpc>
                  <a:buNone/>
                </a:pPr>
                <a:endParaRPr lang="he-IL" sz="1800" dirty="0">
                  <a:ea typeface="Times New Roman"/>
                </a:endParaRPr>
              </a:p>
              <a:p>
                <a:pPr marL="0" lvl="1" indent="0">
                  <a:lnSpc>
                    <a:spcPct val="135000"/>
                  </a:lnSpc>
                  <a:buNone/>
                </a:pPr>
                <a:r>
                  <a:rPr lang="he-IL" sz="1800" b="1" u="sng" dirty="0">
                    <a:ea typeface="Times New Roman"/>
                  </a:rPr>
                  <a:t>נכונות</a:t>
                </a:r>
                <a:r>
                  <a:rPr lang="he-IL" sz="1800" b="1" dirty="0">
                    <a:ea typeface="Times New Roman"/>
                  </a:rPr>
                  <a:t>:</a:t>
                </a:r>
                <a:r>
                  <a:rPr lang="he-IL" sz="1800" dirty="0">
                    <a:ea typeface="Times New Roman"/>
                  </a:rPr>
                  <a:t> נובעת מטענת העזר.</a:t>
                </a:r>
                <a:endParaRPr lang="he-IL" dirty="0">
                  <a:solidFill>
                    <a:srgbClr val="000099"/>
                  </a:solidFill>
                  <a:ea typeface="Times New Roman"/>
                </a:endParaRPr>
              </a:p>
              <a:p>
                <a:pPr marL="7938" lvl="0" defTabSz="1257300">
                  <a:lnSpc>
                    <a:spcPct val="135000"/>
                  </a:lnSpc>
                </a:pPr>
                <a:endParaRPr lang="he-IL" dirty="0">
                  <a:solidFill>
                    <a:srgbClr val="000099"/>
                  </a:solidFill>
                  <a:ea typeface="Times New Roman"/>
                </a:endParaRPr>
              </a:p>
              <a:p>
                <a:pPr marL="7938" lvl="0" defTabSz="1257300">
                  <a:lnSpc>
                    <a:spcPct val="135000"/>
                  </a:lnSpc>
                </a:pPr>
                <a:r>
                  <a:rPr lang="he-IL" b="1" u="sng" dirty="0">
                    <a:ea typeface="Times New Roman"/>
                  </a:rPr>
                  <a:t>סיבוכיות</a:t>
                </a:r>
                <a:r>
                  <a:rPr lang="he-IL" b="1" dirty="0">
                    <a:ea typeface="Times New Roman"/>
                  </a:rPr>
                  <a:t>:</a:t>
                </a:r>
                <a:r>
                  <a:rPr lang="he-IL" dirty="0">
                    <a:ea typeface="Times New Roman"/>
                  </a:rPr>
                  <a:t>  השלב המרכזי (שלב 2) לוקח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Times New Roman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Times New Roman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he-IL" dirty="0">
                    <a:ea typeface="Times New Roman"/>
                  </a:rPr>
                  <a:t>, יתר השלבים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Times New Roman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he-IL" dirty="0">
                    <a:ea typeface="Times New Roman"/>
                  </a:rPr>
                  <a:t>.</a:t>
                </a:r>
              </a:p>
              <a:p>
                <a:pPr marL="7938" lvl="0" defTabSz="1257300"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                סה"כ: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Times New Roman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Times New Roman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he-IL" dirty="0">
                    <a:ea typeface="Times New Roman"/>
                  </a:rPr>
                  <a:t>.</a:t>
                </a:r>
              </a:p>
              <a:p>
                <a:endParaRPr lang="he-IL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6012668"/>
              </a:xfrm>
              <a:blipFill rotWithShape="1">
                <a:blip r:embed="rId2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</a:t>
            </a:r>
            <a:r>
              <a:rPr lang="en-US" dirty="0" smtClean="0"/>
              <a:t>Floyd-</a:t>
            </a:r>
            <a:r>
              <a:rPr lang="en-US" dirty="0" err="1" smtClean="0"/>
              <a:t>Warshall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382720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34290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</a:t>
                </a:r>
                <a:r>
                  <a:rPr lang="he-IL" b="1" dirty="0" smtClean="0">
                    <a:ea typeface="Calibri"/>
                  </a:rPr>
                  <a:t>אתחל:</a:t>
                </a:r>
                <a:r>
                  <a:rPr lang="he-IL" dirty="0" smtClean="0">
                    <a:ea typeface="Calibri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</a:rPr>
                      <m:t>←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0</m:t>
                    </m:r>
                  </m:oMath>
                </a14:m>
                <a:r>
                  <a:rPr lang="he-IL" dirty="0">
                    <a:ea typeface="Calibri"/>
                  </a:rPr>
                  <a:t>, </a:t>
                </a:r>
                <a:r>
                  <a:rPr lang="he-IL" dirty="0" smtClean="0">
                    <a:ea typeface="Calibri"/>
                    <a:cs typeface="Arial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←∞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  לכל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≠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𝑠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.</a:t>
                </a: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הכנס את כל צמתי הגרף לתור עדיפויות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𝑄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המסודר לפי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.</a:t>
                </a: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  <a:cs typeface="Arial"/>
                  </a:rPr>
                  <a:t> </a:t>
                </a:r>
                <a:r>
                  <a:rPr lang="he-IL" b="1" dirty="0" smtClean="0">
                    <a:ea typeface="Calibri"/>
                    <a:cs typeface="Arial"/>
                  </a:rPr>
                  <a:t>כל עוד </a:t>
                </a:r>
                <a:r>
                  <a:rPr lang="he-IL" dirty="0" smtClean="0">
                    <a:ea typeface="Calibri"/>
                    <a:cs typeface="Arial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𝑄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≠∅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)</a:t>
                </a:r>
              </a:p>
              <a:p>
                <a:pPr lvl="1" indent="0">
                  <a:lnSpc>
                    <a:spcPct val="135000"/>
                  </a:lnSpc>
                  <a:buNone/>
                </a:pPr>
                <a:r>
                  <a:rPr lang="he-IL" sz="1800" dirty="0" smtClean="0">
                    <a:ea typeface="Calibri"/>
                    <a:cs typeface="Arial"/>
                  </a:rPr>
                  <a:t> </a:t>
                </a:r>
                <a:r>
                  <a:rPr lang="en-US" sz="1800" dirty="0" smtClean="0">
                    <a:ea typeface="Calibri"/>
                    <a:cs typeface="Arial"/>
                  </a:rPr>
                  <a:t>3.1</a:t>
                </a:r>
                <a:r>
                  <a:rPr lang="he-IL" sz="1800" dirty="0" smtClean="0">
                    <a:ea typeface="Calibri"/>
                    <a:cs typeface="Arial"/>
                  </a:rPr>
                  <a:t>.  הוצא את הצומת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𝑢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𝑄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בעל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𝑢</m:t>
                        </m:r>
                      </m:e>
                    </m:d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מינימלי.</a:t>
                </a:r>
              </a:p>
              <a:p>
                <a:pPr lvl="1" indent="0">
                  <a:lnSpc>
                    <a:spcPct val="135000"/>
                  </a:lnSpc>
                  <a:buNone/>
                </a:pPr>
                <a:r>
                  <a:rPr lang="he-IL" sz="1800" dirty="0" smtClean="0">
                    <a:ea typeface="Calibri"/>
                    <a:cs typeface="Arial"/>
                  </a:rPr>
                  <a:t> </a:t>
                </a:r>
                <a:r>
                  <a:rPr lang="en-US" sz="1800" dirty="0" smtClean="0">
                    <a:ea typeface="Calibri"/>
                    <a:cs typeface="Arial"/>
                  </a:rPr>
                  <a:t>3.2</a:t>
                </a:r>
                <a:r>
                  <a:rPr lang="he-IL" sz="1800" dirty="0" smtClean="0">
                    <a:ea typeface="Calibri"/>
                    <a:cs typeface="Arial"/>
                  </a:rPr>
                  <a:t>.  לכל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𝑢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𝐸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בצע צעד רלקסציה: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←</m:t>
                    </m:r>
                    <m:func>
                      <m:func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  <a:ea typeface="Calibri"/>
                            <a:cs typeface="Arial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  <m:t>+</m:t>
                            </m:r>
                            <m: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𝑢</m:t>
                                </m:r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,</m:t>
                                </m:r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.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0" lvl="1" indent="0">
                  <a:lnSpc>
                    <a:spcPct val="135000"/>
                  </a:lnSpc>
                  <a:buNone/>
                </a:pPr>
                <a:endParaRPr lang="en-US" sz="18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</a:t>
            </a:r>
            <a:r>
              <a:rPr lang="en-US" dirty="0" smtClean="0"/>
              <a:t>Dijkstra</a:t>
            </a:r>
            <a:endParaRPr lang="he-IL" dirty="0"/>
          </a:p>
        </p:txBody>
      </p:sp>
      <p:sp>
        <p:nvSpPr>
          <p:cNvPr id="4" name="Oval 3"/>
          <p:cNvSpPr/>
          <p:nvPr/>
        </p:nvSpPr>
        <p:spPr>
          <a:xfrm>
            <a:off x="335600" y="4667197"/>
            <a:ext cx="612000" cy="612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71"/>
          <p:cNvGrpSpPr/>
          <p:nvPr/>
        </p:nvGrpSpPr>
        <p:grpSpPr>
          <a:xfrm>
            <a:off x="413948" y="3573016"/>
            <a:ext cx="3690000" cy="2694073"/>
            <a:chOff x="413948" y="3356992"/>
            <a:chExt cx="3690000" cy="2694073"/>
          </a:xfrm>
        </p:grpSpPr>
        <p:cxnSp>
          <p:nvCxnSpPr>
            <p:cNvPr id="6" name="Straight Connector 5"/>
            <p:cNvCxnSpPr>
              <a:stCxn id="15" idx="7"/>
              <a:endCxn id="18" idx="3"/>
            </p:cNvCxnSpPr>
            <p:nvPr/>
          </p:nvCxnSpPr>
          <p:spPr>
            <a:xfrm rot="5400000" flipH="1" flipV="1">
              <a:off x="79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5" idx="5"/>
              <a:endCxn id="16" idx="1"/>
            </p:cNvCxnSpPr>
            <p:nvPr/>
          </p:nvCxnSpPr>
          <p:spPr>
            <a:xfrm rot="16200000" flipH="1">
              <a:off x="798047" y="490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6" idx="0"/>
              <a:endCxn id="17" idx="4"/>
            </p:cNvCxnSpPr>
            <p:nvPr/>
          </p:nvCxnSpPr>
          <p:spPr>
            <a:xfrm rot="5400000" flipH="1" flipV="1">
              <a:off x="1403948" y="528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7" idx="6"/>
              <a:endCxn id="20" idx="2"/>
            </p:cNvCxnSpPr>
            <p:nvPr/>
          </p:nvCxnSpPr>
          <p:spPr>
            <a:xfrm>
              <a:off x="1943948" y="474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8" idx="5"/>
              <a:endCxn id="20" idx="1"/>
            </p:cNvCxnSpPr>
            <p:nvPr/>
          </p:nvCxnSpPr>
          <p:spPr>
            <a:xfrm rot="16200000" flipH="1">
              <a:off x="187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0" idx="0"/>
              <a:endCxn id="21" idx="4"/>
            </p:cNvCxnSpPr>
            <p:nvPr/>
          </p:nvCxnSpPr>
          <p:spPr>
            <a:xfrm rot="5400000" flipH="1" flipV="1">
              <a:off x="2483948" y="420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8" idx="6"/>
              <a:endCxn id="21" idx="2"/>
            </p:cNvCxnSpPr>
            <p:nvPr/>
          </p:nvCxnSpPr>
          <p:spPr>
            <a:xfrm>
              <a:off x="1943948" y="366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6" idx="6"/>
              <a:endCxn id="19" idx="2"/>
            </p:cNvCxnSpPr>
            <p:nvPr/>
          </p:nvCxnSpPr>
          <p:spPr>
            <a:xfrm>
              <a:off x="194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9" idx="6"/>
              <a:endCxn id="22" idx="2"/>
            </p:cNvCxnSpPr>
            <p:nvPr/>
          </p:nvCxnSpPr>
          <p:spPr>
            <a:xfrm>
              <a:off x="302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41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s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49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49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49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57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57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57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65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28246" y="50996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64062" y="394757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64062" y="523617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09214" y="335699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11</a:t>
              </a:r>
              <a:endParaRPr lang="en-US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77234" y="391854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12</a:t>
              </a:r>
              <a:endParaRPr 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23728" y="444408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07804" y="400506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87724" y="548122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15</a:t>
              </a:r>
              <a:endParaRPr lang="en-US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96872" y="549574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cxnSp>
        <p:nvCxnSpPr>
          <p:cNvPr id="32" name="Straight Connector 31"/>
          <p:cNvCxnSpPr>
            <a:stCxn id="16" idx="0"/>
            <a:endCxn id="17" idx="4"/>
          </p:cNvCxnSpPr>
          <p:nvPr/>
        </p:nvCxnSpPr>
        <p:spPr>
          <a:xfrm rot="5400000" flipH="1" flipV="1">
            <a:off x="1403948" y="5502089"/>
            <a:ext cx="6300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TextBox 34"/>
              <p:cNvSpPr txBox="1"/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000099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TextBox 35"/>
              <p:cNvSpPr txBox="1"/>
              <p:nvPr/>
            </p:nvSpPr>
            <p:spPr>
              <a:xfrm>
                <a:off x="1523250" y="3370095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250" y="3370095"/>
                <a:ext cx="386644" cy="30777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TextBox 36"/>
              <p:cNvSpPr txBox="1"/>
              <p:nvPr/>
            </p:nvSpPr>
            <p:spPr>
              <a:xfrm>
                <a:off x="2623449" y="3370095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449" y="3370095"/>
                <a:ext cx="386644" cy="30777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" name="TextBox 37"/>
              <p:cNvSpPr txBox="1"/>
              <p:nvPr/>
            </p:nvSpPr>
            <p:spPr>
              <a:xfrm>
                <a:off x="1509395" y="6258162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395" y="6258162"/>
                <a:ext cx="386644" cy="30777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TextBox 38"/>
              <p:cNvSpPr txBox="1"/>
              <p:nvPr/>
            </p:nvSpPr>
            <p:spPr>
              <a:xfrm>
                <a:off x="2591771" y="6258162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771" y="6258162"/>
                <a:ext cx="386644" cy="30777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TextBox 39"/>
              <p:cNvSpPr txBox="1"/>
              <p:nvPr/>
            </p:nvSpPr>
            <p:spPr>
              <a:xfrm>
                <a:off x="3685626" y="6258162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626" y="6258162"/>
                <a:ext cx="386644" cy="30777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" name="TextBox 40"/>
              <p:cNvSpPr txBox="1"/>
              <p:nvPr/>
            </p:nvSpPr>
            <p:spPr>
              <a:xfrm>
                <a:off x="1166223" y="4806660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223" y="4806660"/>
                <a:ext cx="386644" cy="30777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2" name="TextBox 41"/>
              <p:cNvSpPr txBox="1"/>
              <p:nvPr/>
            </p:nvSpPr>
            <p:spPr>
              <a:xfrm>
                <a:off x="2982383" y="4806660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383" y="4806660"/>
                <a:ext cx="386644" cy="30777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28403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ar-SA" b="1" u="sng" dirty="0" err="1" smtClean="0"/>
              <a:t>שאלה</a:t>
            </a:r>
            <a:r>
              <a:rPr lang="ar-SA" b="1" u="sng" dirty="0" smtClean="0"/>
              <a:t> </a:t>
            </a:r>
            <a:endParaRPr lang="en-US" dirty="0" smtClean="0"/>
          </a:p>
          <a:p>
            <a:r>
              <a:rPr lang="ar-SA" dirty="0" smtClean="0"/>
              <a:t> </a:t>
            </a:r>
            <a:r>
              <a:rPr lang="ar-SA" dirty="0" err="1" smtClean="0"/>
              <a:t>בחברת </a:t>
            </a:r>
            <a:r>
              <a:rPr lang="ar-SA" dirty="0" err="1" smtClean="0"/>
              <a:t>הספנות</a:t>
            </a:r>
            <a:r>
              <a:rPr lang="ar-SA" dirty="0" smtClean="0"/>
              <a:t> </a:t>
            </a:r>
            <a:r>
              <a:rPr lang="en-US" dirty="0" smtClean="0"/>
              <a:t>“save the dolphins” </a:t>
            </a:r>
            <a:r>
              <a:rPr lang="ar-SA" dirty="0" smtClean="0"/>
              <a:t> </a:t>
            </a:r>
            <a:r>
              <a:rPr lang="ar-SA" dirty="0" err="1" smtClean="0"/>
              <a:t>מעבירים סחורות בין</a:t>
            </a:r>
            <a:r>
              <a:rPr lang="ar-SA" dirty="0" smtClean="0"/>
              <a:t> </a:t>
            </a:r>
            <a:r>
              <a:rPr lang="en-US" i="1" dirty="0" smtClean="0"/>
              <a:t>n</a:t>
            </a:r>
            <a:r>
              <a:rPr lang="ar-SA" dirty="0" smtClean="0"/>
              <a:t> </a:t>
            </a:r>
            <a:r>
              <a:rPr lang="ar-SA" dirty="0" err="1" smtClean="0"/>
              <a:t>נמלים המקושרים ע"י</a:t>
            </a:r>
            <a:r>
              <a:rPr lang="ar-SA" dirty="0" smtClean="0"/>
              <a:t> </a:t>
            </a:r>
            <a:r>
              <a:rPr lang="en-US" i="1" dirty="0" smtClean="0"/>
              <a:t>m</a:t>
            </a:r>
            <a:r>
              <a:rPr lang="ar-SA" dirty="0" smtClean="0"/>
              <a:t> </a:t>
            </a:r>
            <a:r>
              <a:rPr lang="ar-SA" dirty="0" err="1" smtClean="0"/>
              <a:t>נתיבי ים (נתיב ים הוא דו כיווני).</a:t>
            </a:r>
            <a:r>
              <a:rPr lang="ar-SA" dirty="0" smtClean="0"/>
              <a:t> </a:t>
            </a:r>
            <a:r>
              <a:rPr lang="ar-SA" dirty="0" err="1" smtClean="0"/>
              <a:t>עבור כל נתיב ים ידוע:</a:t>
            </a:r>
            <a:r>
              <a:rPr lang="ar-SA" dirty="0" smtClean="0"/>
              <a:t> </a:t>
            </a:r>
            <a:r>
              <a:rPr lang="en-US" dirty="0" smtClean="0"/>
              <a:t> (1)</a:t>
            </a:r>
            <a:r>
              <a:rPr lang="ar-SA" dirty="0" err="1" smtClean="0"/>
              <a:t>משך הזמן שלוקח לעבור אותו (מספר חיובי)  ו </a:t>
            </a:r>
            <a:r>
              <a:rPr lang="ar-SA" dirty="0" smtClean="0"/>
              <a:t>(2</a:t>
            </a:r>
            <a:r>
              <a:rPr lang="ar-SA" dirty="0" err="1" smtClean="0"/>
              <a:t>) האם הוא עובר דרך אזור מחייה של דולפינים (אפשר להניח שאין יותר מאזור מחייה  אחד בנתיב אחד).</a:t>
            </a:r>
            <a:endParaRPr lang="en-US" dirty="0" smtClean="0"/>
          </a:p>
          <a:p>
            <a:r>
              <a:rPr lang="ar-SA" dirty="0" smtClean="0"/>
              <a:t> </a:t>
            </a:r>
            <a:endParaRPr lang="en-US" dirty="0" smtClean="0"/>
          </a:p>
          <a:p>
            <a:pPr lvl="0"/>
            <a:r>
              <a:rPr lang="ar-SA" dirty="0" err="1" smtClean="0"/>
              <a:t>(10 נק') משיקולי איכות הסביבה, חברת הספנות מעוניינת למצוא את המסלול מכל נמל לכל נמל, שעובר דרך </a:t>
            </a:r>
            <a:r>
              <a:rPr lang="ar-SA" b="1" u="sng" dirty="0" err="1" smtClean="0"/>
              <a:t>מספר מינימאלי של אזורי מחייה</a:t>
            </a:r>
            <a:r>
              <a:rPr lang="ar-SA" dirty="0" err="1" smtClean="0"/>
              <a:t> של דולפינים.</a:t>
            </a:r>
            <a:r>
              <a:rPr lang="ar-SA" dirty="0" smtClean="0"/>
              <a:t> </a:t>
            </a:r>
            <a:r>
              <a:rPr lang="ar-SA" dirty="0" err="1" smtClean="0"/>
              <a:t>במידה וקיימים כמה מסלולים שעוברים דרך אותו מספר אזורי מחייה יועדף המסלול הקצר ביותר מבחינת זמן.</a:t>
            </a:r>
            <a:r>
              <a:rPr lang="ar-SA" dirty="0" smtClean="0"/>
              <a:t> </a:t>
            </a:r>
            <a:r>
              <a:rPr lang="ar-SA" dirty="0" err="1" smtClean="0"/>
              <a:t>הצע אלגוריתם בסיבוכיות</a:t>
            </a:r>
            <a:r>
              <a:rPr lang="ar-SA" dirty="0" smtClean="0"/>
              <a:t> </a:t>
            </a:r>
            <a:r>
              <a:rPr lang="en-US" dirty="0" smtClean="0"/>
              <a:t>O(</a:t>
            </a:r>
            <a:r>
              <a:rPr lang="en-US" i="1" dirty="0" smtClean="0"/>
              <a:t>n</a:t>
            </a:r>
            <a:r>
              <a:rPr lang="en-US" i="1" baseline="30000" dirty="0" smtClean="0"/>
              <a:t>3</a:t>
            </a:r>
            <a:r>
              <a:rPr lang="en-US" dirty="0" smtClean="0"/>
              <a:t>)</a:t>
            </a:r>
            <a:r>
              <a:rPr lang="ar-SA" dirty="0" smtClean="0"/>
              <a:t> </a:t>
            </a:r>
            <a:r>
              <a:rPr lang="ar-SA" dirty="0" err="1" smtClean="0"/>
              <a:t>שפותר את הבעיה.</a:t>
            </a:r>
            <a:r>
              <a:rPr lang="ar-SA" dirty="0" smtClean="0"/>
              <a:t> </a:t>
            </a:r>
            <a:r>
              <a:rPr lang="ar-SA" dirty="0" err="1" smtClean="0"/>
              <a:t>הסבר בקיצור את נכונות האלגוריתם, אין צורך בהוכחה פורמאלית.</a:t>
            </a:r>
            <a:endParaRPr lang="en-US" dirty="0" smtClean="0"/>
          </a:p>
          <a:p>
            <a:r>
              <a:rPr lang="ar-SA" dirty="0" err="1" smtClean="0"/>
              <a:t>הנחייה: מצא דרך לאחד את </a:t>
            </a:r>
            <a:r>
              <a:rPr lang="ar-SA" u="sng" dirty="0" err="1" smtClean="0"/>
              <a:t>מספר אזורי המחייה</a:t>
            </a:r>
            <a:r>
              <a:rPr lang="ar-SA" dirty="0" err="1" smtClean="0"/>
              <a:t> ואת הזמן לפונקצית משקל אחת.</a:t>
            </a:r>
            <a:endParaRPr lang="en-US" dirty="0" smtClean="0"/>
          </a:p>
          <a:p>
            <a:endParaRPr lang="he-IL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he-IL" b="1" u="sng" dirty="0" smtClean="0"/>
              <a:t>פתרון:</a:t>
            </a:r>
            <a:endParaRPr lang="en-US" dirty="0" smtClean="0"/>
          </a:p>
          <a:p>
            <a:r>
              <a:rPr lang="he-IL" b="1" dirty="0" smtClean="0"/>
              <a:t> </a:t>
            </a:r>
            <a:endParaRPr lang="en-US" dirty="0" smtClean="0"/>
          </a:p>
          <a:p>
            <a:r>
              <a:rPr lang="he-IL" dirty="0" smtClean="0"/>
              <a:t>ניצור </a:t>
            </a:r>
            <a:r>
              <a:rPr lang="he-IL" dirty="0" smtClean="0"/>
              <a:t>גרף מכוון </a:t>
            </a:r>
            <a:r>
              <a:rPr lang="en-US" dirty="0" smtClean="0"/>
              <a:t>G(V,E)</a:t>
            </a:r>
            <a:r>
              <a:rPr lang="he-IL" dirty="0" smtClean="0"/>
              <a:t> בו כל עיר נמל תיוצג ע"י צומת. נתיב ים מיוצג ע"י שתי קשתות אנטי מקבילות המחברות בין זוג צמתים. כל קשת מאופיינת ע"י 2 פרמטרים</a:t>
            </a:r>
            <a:r>
              <a:rPr lang="en-US" dirty="0" smtClean="0"/>
              <a:t>:</a:t>
            </a:r>
            <a:r>
              <a:rPr lang="he-IL" dirty="0" smtClean="0"/>
              <a:t> מס' אזורי מחייה של דולפינים, </a:t>
            </a:r>
            <a:r>
              <a:rPr lang="en-US" dirty="0" smtClean="0"/>
              <a:t>s</a:t>
            </a:r>
            <a:r>
              <a:rPr lang="he-IL" dirty="0" smtClean="0"/>
              <a:t>, ומשך זמן,  </a:t>
            </a:r>
            <a:r>
              <a:rPr lang="en-US" dirty="0" smtClean="0"/>
              <a:t>t</a:t>
            </a:r>
            <a:r>
              <a:rPr lang="he-IL" dirty="0" smtClean="0"/>
              <a:t> . נפעיל אלגוריתם </a:t>
            </a:r>
            <a:r>
              <a:rPr lang="he-IL" dirty="0" err="1" smtClean="0"/>
              <a:t>פלויד</a:t>
            </a:r>
            <a:r>
              <a:rPr lang="he-IL" dirty="0" smtClean="0"/>
              <a:t> </a:t>
            </a:r>
            <a:r>
              <a:rPr lang="he-IL" dirty="0" err="1" smtClean="0"/>
              <a:t>וורשל</a:t>
            </a:r>
            <a:r>
              <a:rPr lang="he-IL" dirty="0" smtClean="0"/>
              <a:t> למציאת מסלולים קצרים ביותר עם השינוי </a:t>
            </a:r>
            <a:r>
              <a:rPr lang="he-IL" dirty="0" err="1" smtClean="0"/>
              <a:t>השינוי</a:t>
            </a:r>
            <a:r>
              <a:rPr lang="he-IL" dirty="0" smtClean="0"/>
              <a:t> הבא: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 </a:t>
            </a:r>
          </a:p>
          <a:p>
            <a:endParaRPr lang="he-IL" dirty="0" smtClean="0"/>
          </a:p>
          <a:p>
            <a:r>
              <a:rPr lang="he-IL" dirty="0" smtClean="0"/>
              <a:t> </a:t>
            </a:r>
            <a:endParaRPr lang="en-US" dirty="0" smtClean="0"/>
          </a:p>
          <a:p>
            <a:endParaRPr lang="he-IL" dirty="0" smtClean="0"/>
          </a:p>
          <a:p>
            <a:endParaRPr lang="he-IL" dirty="0" smtClean="0"/>
          </a:p>
          <a:p>
            <a:r>
              <a:rPr lang="he-IL" dirty="0" err="1" smtClean="0"/>
              <a:t>סיבוכיות</a:t>
            </a:r>
            <a:r>
              <a:rPr lang="he-IL" dirty="0" smtClean="0"/>
              <a:t> </a:t>
            </a:r>
            <a:r>
              <a:rPr lang="he-IL" dirty="0" err="1" smtClean="0"/>
              <a:t>פלויד</a:t>
            </a:r>
            <a:r>
              <a:rPr lang="he-IL" dirty="0" smtClean="0"/>
              <a:t> </a:t>
            </a:r>
            <a:r>
              <a:rPr lang="he-IL" dirty="0" err="1" smtClean="0"/>
              <a:t>וורשל</a:t>
            </a:r>
            <a:r>
              <a:rPr lang="he-IL" dirty="0" smtClean="0"/>
              <a:t>: </a:t>
            </a:r>
            <a:r>
              <a:rPr lang="en-US" dirty="0" smtClean="0"/>
              <a:t>O(V^3)</a:t>
            </a:r>
            <a:endParaRPr lang="en-US" dirty="0" smtClean="0"/>
          </a:p>
          <a:p>
            <a:endParaRPr lang="he-I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708" y="2924944"/>
            <a:ext cx="66865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34290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</a:t>
                </a:r>
                <a:r>
                  <a:rPr lang="he-IL" b="1" dirty="0" smtClean="0">
                    <a:ea typeface="Calibri"/>
                  </a:rPr>
                  <a:t>אתחל:</a:t>
                </a:r>
                <a:r>
                  <a:rPr lang="he-IL" dirty="0" smtClean="0">
                    <a:ea typeface="Calibri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</a:rPr>
                      <m:t>←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0</m:t>
                    </m:r>
                  </m:oMath>
                </a14:m>
                <a:r>
                  <a:rPr lang="he-IL" dirty="0">
                    <a:ea typeface="Calibri"/>
                  </a:rPr>
                  <a:t>, </a:t>
                </a:r>
                <a:r>
                  <a:rPr lang="he-IL" dirty="0" smtClean="0">
                    <a:ea typeface="Calibri"/>
                    <a:cs typeface="Arial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←∞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  לכל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≠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𝑠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.</a:t>
                </a: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הכנס את כל צמתי הגרף לתור עדיפויות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𝑄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המסודר לפי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.</a:t>
                </a: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  <a:cs typeface="Arial"/>
                  </a:rPr>
                  <a:t> </a:t>
                </a:r>
                <a:r>
                  <a:rPr lang="he-IL" b="1" dirty="0" smtClean="0">
                    <a:ea typeface="Calibri"/>
                    <a:cs typeface="Arial"/>
                  </a:rPr>
                  <a:t>כל עוד </a:t>
                </a:r>
                <a:r>
                  <a:rPr lang="he-IL" dirty="0" smtClean="0">
                    <a:ea typeface="Calibri"/>
                    <a:cs typeface="Arial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𝑄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≠∅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)</a:t>
                </a:r>
              </a:p>
              <a:p>
                <a:pPr lvl="1" indent="0">
                  <a:lnSpc>
                    <a:spcPct val="135000"/>
                  </a:lnSpc>
                  <a:buNone/>
                </a:pPr>
                <a:r>
                  <a:rPr lang="he-IL" sz="1800" dirty="0" smtClean="0">
                    <a:ea typeface="Calibri"/>
                    <a:cs typeface="Arial"/>
                  </a:rPr>
                  <a:t> </a:t>
                </a:r>
                <a:r>
                  <a:rPr lang="en-US" sz="1800" dirty="0" smtClean="0">
                    <a:ea typeface="Calibri"/>
                    <a:cs typeface="Arial"/>
                  </a:rPr>
                  <a:t>3.1</a:t>
                </a:r>
                <a:r>
                  <a:rPr lang="he-IL" sz="1800" dirty="0" smtClean="0">
                    <a:ea typeface="Calibri"/>
                    <a:cs typeface="Arial"/>
                  </a:rPr>
                  <a:t>.  הוצא את הצומת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𝑢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𝑄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בעל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𝑢</m:t>
                        </m:r>
                      </m:e>
                    </m:d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מינימלי.</a:t>
                </a:r>
              </a:p>
              <a:p>
                <a:pPr lvl="1" indent="0">
                  <a:lnSpc>
                    <a:spcPct val="135000"/>
                  </a:lnSpc>
                  <a:buNone/>
                </a:pPr>
                <a:r>
                  <a:rPr lang="he-IL" sz="1800" dirty="0" smtClean="0">
                    <a:ea typeface="Calibri"/>
                    <a:cs typeface="Arial"/>
                  </a:rPr>
                  <a:t> </a:t>
                </a:r>
                <a:r>
                  <a:rPr lang="en-US" sz="1800" dirty="0" smtClean="0">
                    <a:ea typeface="Calibri"/>
                    <a:cs typeface="Arial"/>
                  </a:rPr>
                  <a:t>3.2</a:t>
                </a:r>
                <a:r>
                  <a:rPr lang="he-IL" sz="1800" dirty="0" smtClean="0">
                    <a:ea typeface="Calibri"/>
                    <a:cs typeface="Arial"/>
                  </a:rPr>
                  <a:t>.  לכל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𝑢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𝐸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בצע צעד רלקסציה: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←</m:t>
                    </m:r>
                    <m:func>
                      <m:func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  <a:ea typeface="Calibri"/>
                            <a:cs typeface="Arial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  <m:t>+</m:t>
                            </m:r>
                            <m: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𝑢</m:t>
                                </m:r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,</m:t>
                                </m:r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.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0" lvl="1" indent="0">
                  <a:lnSpc>
                    <a:spcPct val="135000"/>
                  </a:lnSpc>
                  <a:buNone/>
                </a:pPr>
                <a:endParaRPr lang="en-US" sz="18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</a:t>
            </a:r>
            <a:r>
              <a:rPr lang="en-US" dirty="0" smtClean="0"/>
              <a:t>Dijkstra</a:t>
            </a:r>
            <a:endParaRPr lang="he-IL" dirty="0"/>
          </a:p>
        </p:txBody>
      </p:sp>
      <p:sp>
        <p:nvSpPr>
          <p:cNvPr id="4" name="Oval 3"/>
          <p:cNvSpPr/>
          <p:nvPr/>
        </p:nvSpPr>
        <p:spPr>
          <a:xfrm>
            <a:off x="335600" y="4667197"/>
            <a:ext cx="612000" cy="612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71"/>
          <p:cNvGrpSpPr/>
          <p:nvPr/>
        </p:nvGrpSpPr>
        <p:grpSpPr>
          <a:xfrm>
            <a:off x="413948" y="3573016"/>
            <a:ext cx="3690000" cy="2694073"/>
            <a:chOff x="413948" y="3356992"/>
            <a:chExt cx="3690000" cy="2694073"/>
          </a:xfrm>
        </p:grpSpPr>
        <p:cxnSp>
          <p:nvCxnSpPr>
            <p:cNvPr id="6" name="Straight Connector 5"/>
            <p:cNvCxnSpPr>
              <a:stCxn id="15" idx="7"/>
              <a:endCxn id="18" idx="3"/>
            </p:cNvCxnSpPr>
            <p:nvPr/>
          </p:nvCxnSpPr>
          <p:spPr>
            <a:xfrm rot="5400000" flipH="1" flipV="1">
              <a:off x="79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5" idx="5"/>
              <a:endCxn id="16" idx="1"/>
            </p:cNvCxnSpPr>
            <p:nvPr/>
          </p:nvCxnSpPr>
          <p:spPr>
            <a:xfrm rot="16200000" flipH="1">
              <a:off x="798047" y="490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6" idx="0"/>
              <a:endCxn id="17" idx="4"/>
            </p:cNvCxnSpPr>
            <p:nvPr/>
          </p:nvCxnSpPr>
          <p:spPr>
            <a:xfrm rot="5400000" flipH="1" flipV="1">
              <a:off x="1403948" y="528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7" idx="6"/>
              <a:endCxn id="20" idx="2"/>
            </p:cNvCxnSpPr>
            <p:nvPr/>
          </p:nvCxnSpPr>
          <p:spPr>
            <a:xfrm>
              <a:off x="1943948" y="474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8" idx="5"/>
              <a:endCxn id="20" idx="1"/>
            </p:cNvCxnSpPr>
            <p:nvPr/>
          </p:nvCxnSpPr>
          <p:spPr>
            <a:xfrm rot="16200000" flipH="1">
              <a:off x="187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0" idx="0"/>
              <a:endCxn id="21" idx="4"/>
            </p:cNvCxnSpPr>
            <p:nvPr/>
          </p:nvCxnSpPr>
          <p:spPr>
            <a:xfrm rot="5400000" flipH="1" flipV="1">
              <a:off x="2483948" y="420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8" idx="6"/>
              <a:endCxn id="21" idx="2"/>
            </p:cNvCxnSpPr>
            <p:nvPr/>
          </p:nvCxnSpPr>
          <p:spPr>
            <a:xfrm>
              <a:off x="1943948" y="366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6" idx="6"/>
              <a:endCxn id="19" idx="2"/>
            </p:cNvCxnSpPr>
            <p:nvPr/>
          </p:nvCxnSpPr>
          <p:spPr>
            <a:xfrm>
              <a:off x="194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9" idx="6"/>
              <a:endCxn id="22" idx="2"/>
            </p:cNvCxnSpPr>
            <p:nvPr/>
          </p:nvCxnSpPr>
          <p:spPr>
            <a:xfrm>
              <a:off x="302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41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s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49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49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49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57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57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57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65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28246" y="50996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64062" y="394757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64062" y="523617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09214" y="335699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11</a:t>
              </a:r>
              <a:endParaRPr lang="en-US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77234" y="391854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12</a:t>
              </a:r>
              <a:endParaRPr 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23728" y="444408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07804" y="400506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87724" y="548122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15</a:t>
              </a:r>
              <a:endParaRPr lang="en-US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96872" y="549574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cxnSp>
        <p:nvCxnSpPr>
          <p:cNvPr id="32" name="Straight Connector 31"/>
          <p:cNvCxnSpPr>
            <a:stCxn id="16" idx="0"/>
            <a:endCxn id="17" idx="4"/>
          </p:cNvCxnSpPr>
          <p:nvPr/>
        </p:nvCxnSpPr>
        <p:spPr>
          <a:xfrm rot="5400000" flipH="1" flipV="1">
            <a:off x="1403948" y="5502089"/>
            <a:ext cx="6300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5" idx="7"/>
            <a:endCxn id="18" idx="3"/>
          </p:cNvCxnSpPr>
          <p:nvPr/>
        </p:nvCxnSpPr>
        <p:spPr>
          <a:xfrm rot="5400000" flipH="1" flipV="1">
            <a:off x="798047" y="4041188"/>
            <a:ext cx="761802" cy="761802"/>
          </a:xfrm>
          <a:prstGeom prst="line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5" idx="5"/>
            <a:endCxn id="16" idx="1"/>
          </p:cNvCxnSpPr>
          <p:nvPr/>
        </p:nvCxnSpPr>
        <p:spPr>
          <a:xfrm rot="16200000" flipH="1">
            <a:off x="798047" y="5121188"/>
            <a:ext cx="761802" cy="761802"/>
          </a:xfrm>
          <a:prstGeom prst="line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TextBox 34"/>
              <p:cNvSpPr txBox="1"/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000099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TextBox 35"/>
              <p:cNvSpPr txBox="1"/>
              <p:nvPr/>
            </p:nvSpPr>
            <p:spPr>
              <a:xfrm>
                <a:off x="1550960" y="3370095"/>
                <a:ext cx="341760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he-IL" sz="1400" b="1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960" y="3370095"/>
                <a:ext cx="341760" cy="30777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TextBox 36"/>
              <p:cNvSpPr txBox="1"/>
              <p:nvPr/>
            </p:nvSpPr>
            <p:spPr>
              <a:xfrm>
                <a:off x="2623449" y="3370095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449" y="3370095"/>
                <a:ext cx="386644" cy="30777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" name="TextBox 37"/>
              <p:cNvSpPr txBox="1"/>
              <p:nvPr/>
            </p:nvSpPr>
            <p:spPr>
              <a:xfrm>
                <a:off x="1550960" y="6258162"/>
                <a:ext cx="341760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he-IL" sz="1400" b="1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960" y="6258162"/>
                <a:ext cx="341760" cy="30777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TextBox 38"/>
              <p:cNvSpPr txBox="1"/>
              <p:nvPr/>
            </p:nvSpPr>
            <p:spPr>
              <a:xfrm>
                <a:off x="2591771" y="6258162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771" y="6258162"/>
                <a:ext cx="386644" cy="30777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TextBox 39"/>
              <p:cNvSpPr txBox="1"/>
              <p:nvPr/>
            </p:nvSpPr>
            <p:spPr>
              <a:xfrm>
                <a:off x="3685626" y="6258162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626" y="6258162"/>
                <a:ext cx="386644" cy="307777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" name="TextBox 40"/>
              <p:cNvSpPr txBox="1"/>
              <p:nvPr/>
            </p:nvSpPr>
            <p:spPr>
              <a:xfrm>
                <a:off x="1166223" y="4806660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223" y="4806660"/>
                <a:ext cx="386644" cy="307777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2" name="TextBox 41"/>
              <p:cNvSpPr txBox="1"/>
              <p:nvPr/>
            </p:nvSpPr>
            <p:spPr>
              <a:xfrm>
                <a:off x="2982383" y="4806660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383" y="4806660"/>
                <a:ext cx="386644" cy="307777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57990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 rot="8100000">
            <a:off x="96039" y="4138145"/>
            <a:ext cx="2192979" cy="641191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34290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</a:t>
                </a:r>
                <a:r>
                  <a:rPr lang="he-IL" b="1" dirty="0" smtClean="0">
                    <a:ea typeface="Calibri"/>
                  </a:rPr>
                  <a:t>אתחל:</a:t>
                </a:r>
                <a:r>
                  <a:rPr lang="he-IL" dirty="0" smtClean="0">
                    <a:ea typeface="Calibri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</a:rPr>
                      <m:t>←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0</m:t>
                    </m:r>
                  </m:oMath>
                </a14:m>
                <a:r>
                  <a:rPr lang="he-IL" dirty="0">
                    <a:ea typeface="Calibri"/>
                  </a:rPr>
                  <a:t>, </a:t>
                </a:r>
                <a:r>
                  <a:rPr lang="he-IL" dirty="0" smtClean="0">
                    <a:ea typeface="Calibri"/>
                    <a:cs typeface="Arial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←∞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  לכל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≠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𝑠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.</a:t>
                </a: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הכנס את כל צמתי הגרף לתור עדיפויות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𝑄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המסודר לפי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.</a:t>
                </a: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  <a:cs typeface="Arial"/>
                  </a:rPr>
                  <a:t> </a:t>
                </a:r>
                <a:r>
                  <a:rPr lang="he-IL" b="1" dirty="0" smtClean="0">
                    <a:ea typeface="Calibri"/>
                    <a:cs typeface="Arial"/>
                  </a:rPr>
                  <a:t>כל עוד </a:t>
                </a:r>
                <a:r>
                  <a:rPr lang="he-IL" dirty="0" smtClean="0">
                    <a:ea typeface="Calibri"/>
                    <a:cs typeface="Arial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𝑄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≠∅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)</a:t>
                </a:r>
              </a:p>
              <a:p>
                <a:pPr lvl="1" indent="0">
                  <a:lnSpc>
                    <a:spcPct val="135000"/>
                  </a:lnSpc>
                  <a:buNone/>
                </a:pPr>
                <a:r>
                  <a:rPr lang="he-IL" sz="1800" dirty="0" smtClean="0">
                    <a:ea typeface="Calibri"/>
                    <a:cs typeface="Arial"/>
                  </a:rPr>
                  <a:t> </a:t>
                </a:r>
                <a:r>
                  <a:rPr lang="en-US" sz="1800" dirty="0" smtClean="0">
                    <a:ea typeface="Calibri"/>
                    <a:cs typeface="Arial"/>
                  </a:rPr>
                  <a:t>3.1</a:t>
                </a:r>
                <a:r>
                  <a:rPr lang="he-IL" sz="1800" dirty="0" smtClean="0">
                    <a:ea typeface="Calibri"/>
                    <a:cs typeface="Arial"/>
                  </a:rPr>
                  <a:t>.  הוצא את הצומת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𝑢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𝑄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בעל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𝑢</m:t>
                        </m:r>
                      </m:e>
                    </m:d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מינימלי.</a:t>
                </a:r>
              </a:p>
              <a:p>
                <a:pPr lvl="1" indent="0">
                  <a:lnSpc>
                    <a:spcPct val="135000"/>
                  </a:lnSpc>
                  <a:buNone/>
                </a:pPr>
                <a:r>
                  <a:rPr lang="he-IL" sz="1800" dirty="0" smtClean="0">
                    <a:ea typeface="Calibri"/>
                    <a:cs typeface="Arial"/>
                  </a:rPr>
                  <a:t> </a:t>
                </a:r>
                <a:r>
                  <a:rPr lang="en-US" sz="1800" dirty="0" smtClean="0">
                    <a:ea typeface="Calibri"/>
                    <a:cs typeface="Arial"/>
                  </a:rPr>
                  <a:t>3.2</a:t>
                </a:r>
                <a:r>
                  <a:rPr lang="he-IL" sz="1800" dirty="0" smtClean="0">
                    <a:ea typeface="Calibri"/>
                    <a:cs typeface="Arial"/>
                  </a:rPr>
                  <a:t>.  לכל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𝑢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𝐸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בצע צעד רלקסציה: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←</m:t>
                    </m:r>
                    <m:func>
                      <m:func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  <a:ea typeface="Calibri"/>
                            <a:cs typeface="Arial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  <m:t>+</m:t>
                            </m:r>
                            <m: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𝑢</m:t>
                                </m:r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,</m:t>
                                </m:r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.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0" lvl="1" indent="0">
                  <a:lnSpc>
                    <a:spcPct val="135000"/>
                  </a:lnSpc>
                  <a:buNone/>
                </a:pPr>
                <a:endParaRPr lang="en-US" sz="18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</a:t>
            </a:r>
            <a:r>
              <a:rPr lang="en-US" dirty="0" smtClean="0"/>
              <a:t>Dijkstra</a:t>
            </a:r>
            <a:endParaRPr lang="he-IL" dirty="0"/>
          </a:p>
        </p:txBody>
      </p:sp>
      <p:grpSp>
        <p:nvGrpSpPr>
          <p:cNvPr id="5" name="Group 71"/>
          <p:cNvGrpSpPr/>
          <p:nvPr/>
        </p:nvGrpSpPr>
        <p:grpSpPr>
          <a:xfrm>
            <a:off x="413948" y="3573016"/>
            <a:ext cx="3690000" cy="2694073"/>
            <a:chOff x="413948" y="3356992"/>
            <a:chExt cx="3690000" cy="2694073"/>
          </a:xfrm>
        </p:grpSpPr>
        <p:cxnSp>
          <p:nvCxnSpPr>
            <p:cNvPr id="6" name="Straight Connector 5"/>
            <p:cNvCxnSpPr>
              <a:stCxn id="15" idx="7"/>
              <a:endCxn id="18" idx="3"/>
            </p:cNvCxnSpPr>
            <p:nvPr/>
          </p:nvCxnSpPr>
          <p:spPr>
            <a:xfrm rot="5400000" flipH="1" flipV="1">
              <a:off x="79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5" idx="5"/>
              <a:endCxn id="16" idx="1"/>
            </p:cNvCxnSpPr>
            <p:nvPr/>
          </p:nvCxnSpPr>
          <p:spPr>
            <a:xfrm rot="16200000" flipH="1">
              <a:off x="798047" y="490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6" idx="0"/>
              <a:endCxn id="17" idx="4"/>
            </p:cNvCxnSpPr>
            <p:nvPr/>
          </p:nvCxnSpPr>
          <p:spPr>
            <a:xfrm rot="5400000" flipH="1" flipV="1">
              <a:off x="1403948" y="528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7" idx="6"/>
              <a:endCxn id="20" idx="2"/>
            </p:cNvCxnSpPr>
            <p:nvPr/>
          </p:nvCxnSpPr>
          <p:spPr>
            <a:xfrm>
              <a:off x="1943948" y="474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8" idx="5"/>
              <a:endCxn id="20" idx="1"/>
            </p:cNvCxnSpPr>
            <p:nvPr/>
          </p:nvCxnSpPr>
          <p:spPr>
            <a:xfrm rot="16200000" flipH="1">
              <a:off x="187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0" idx="0"/>
              <a:endCxn id="21" idx="4"/>
            </p:cNvCxnSpPr>
            <p:nvPr/>
          </p:nvCxnSpPr>
          <p:spPr>
            <a:xfrm rot="5400000" flipH="1" flipV="1">
              <a:off x="2483948" y="420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8" idx="6"/>
              <a:endCxn id="21" idx="2"/>
            </p:cNvCxnSpPr>
            <p:nvPr/>
          </p:nvCxnSpPr>
          <p:spPr>
            <a:xfrm>
              <a:off x="1943948" y="366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6" idx="6"/>
              <a:endCxn id="19" idx="2"/>
            </p:cNvCxnSpPr>
            <p:nvPr/>
          </p:nvCxnSpPr>
          <p:spPr>
            <a:xfrm>
              <a:off x="194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9" idx="6"/>
              <a:endCxn id="22" idx="2"/>
            </p:cNvCxnSpPr>
            <p:nvPr/>
          </p:nvCxnSpPr>
          <p:spPr>
            <a:xfrm>
              <a:off x="302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41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s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49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49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49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57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57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57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65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28246" y="50996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64062" y="394757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64062" y="523617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09214" y="335699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11</a:t>
              </a:r>
              <a:endParaRPr lang="en-US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77234" y="391854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12</a:t>
              </a:r>
              <a:endParaRPr 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23728" y="444408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07804" y="400506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87724" y="548122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15</a:t>
              </a:r>
              <a:endParaRPr lang="en-US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96872" y="549574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cxnSp>
        <p:nvCxnSpPr>
          <p:cNvPr id="32" name="Straight Connector 31"/>
          <p:cNvCxnSpPr>
            <a:stCxn id="16" idx="0"/>
            <a:endCxn id="17" idx="4"/>
          </p:cNvCxnSpPr>
          <p:nvPr/>
        </p:nvCxnSpPr>
        <p:spPr>
          <a:xfrm rot="5400000" flipH="1" flipV="1">
            <a:off x="1403948" y="5502089"/>
            <a:ext cx="6300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TextBox 34"/>
              <p:cNvSpPr txBox="1"/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000099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TextBox 35"/>
              <p:cNvSpPr txBox="1"/>
              <p:nvPr/>
            </p:nvSpPr>
            <p:spPr>
              <a:xfrm>
                <a:off x="1564815" y="3370095"/>
                <a:ext cx="333745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815" y="3370095"/>
                <a:ext cx="333745" cy="30777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TextBox 36"/>
              <p:cNvSpPr txBox="1"/>
              <p:nvPr/>
            </p:nvSpPr>
            <p:spPr>
              <a:xfrm>
                <a:off x="2623449" y="3370095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449" y="3370095"/>
                <a:ext cx="386644" cy="30777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" name="TextBox 37"/>
              <p:cNvSpPr txBox="1"/>
              <p:nvPr/>
            </p:nvSpPr>
            <p:spPr>
              <a:xfrm>
                <a:off x="1550960" y="6258162"/>
                <a:ext cx="333745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960" y="6258162"/>
                <a:ext cx="333745" cy="30777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TextBox 38"/>
              <p:cNvSpPr txBox="1"/>
              <p:nvPr/>
            </p:nvSpPr>
            <p:spPr>
              <a:xfrm>
                <a:off x="2591771" y="6258162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771" y="6258162"/>
                <a:ext cx="386644" cy="30777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TextBox 39"/>
              <p:cNvSpPr txBox="1"/>
              <p:nvPr/>
            </p:nvSpPr>
            <p:spPr>
              <a:xfrm>
                <a:off x="3685626" y="6258162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626" y="6258162"/>
                <a:ext cx="386644" cy="307777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" name="TextBox 40"/>
              <p:cNvSpPr txBox="1"/>
              <p:nvPr/>
            </p:nvSpPr>
            <p:spPr>
              <a:xfrm>
                <a:off x="1166223" y="4806660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223" y="4806660"/>
                <a:ext cx="386644" cy="307777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2" name="TextBox 41"/>
              <p:cNvSpPr txBox="1"/>
              <p:nvPr/>
            </p:nvSpPr>
            <p:spPr>
              <a:xfrm>
                <a:off x="2982383" y="4806660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383" y="4806660"/>
                <a:ext cx="386644" cy="307777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6658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 rot="8100000">
            <a:off x="96039" y="4138145"/>
            <a:ext cx="2192979" cy="641191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34290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</a:t>
                </a:r>
                <a:r>
                  <a:rPr lang="he-IL" b="1" dirty="0" smtClean="0">
                    <a:ea typeface="Calibri"/>
                  </a:rPr>
                  <a:t>אתחל:</a:t>
                </a:r>
                <a:r>
                  <a:rPr lang="he-IL" dirty="0" smtClean="0">
                    <a:ea typeface="Calibri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</a:rPr>
                      <m:t>←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0</m:t>
                    </m:r>
                  </m:oMath>
                </a14:m>
                <a:r>
                  <a:rPr lang="he-IL" dirty="0">
                    <a:ea typeface="Calibri"/>
                  </a:rPr>
                  <a:t>, </a:t>
                </a:r>
                <a:r>
                  <a:rPr lang="he-IL" dirty="0" smtClean="0">
                    <a:ea typeface="Calibri"/>
                    <a:cs typeface="Arial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←∞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  לכל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≠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𝑠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.</a:t>
                </a: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הכנס את כל צמתי הגרף לתור עדיפויות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𝑄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המסודר לפי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.</a:t>
                </a: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  <a:cs typeface="Arial"/>
                  </a:rPr>
                  <a:t> </a:t>
                </a:r>
                <a:r>
                  <a:rPr lang="he-IL" b="1" dirty="0" smtClean="0">
                    <a:ea typeface="Calibri"/>
                    <a:cs typeface="Arial"/>
                  </a:rPr>
                  <a:t>כל עוד </a:t>
                </a:r>
                <a:r>
                  <a:rPr lang="he-IL" dirty="0" smtClean="0">
                    <a:ea typeface="Calibri"/>
                    <a:cs typeface="Arial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𝑄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≠∅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)</a:t>
                </a:r>
              </a:p>
              <a:p>
                <a:pPr lvl="1" indent="0">
                  <a:lnSpc>
                    <a:spcPct val="135000"/>
                  </a:lnSpc>
                  <a:buNone/>
                </a:pPr>
                <a:r>
                  <a:rPr lang="he-IL" sz="1800" dirty="0" smtClean="0">
                    <a:ea typeface="Calibri"/>
                    <a:cs typeface="Arial"/>
                  </a:rPr>
                  <a:t> </a:t>
                </a:r>
                <a:r>
                  <a:rPr lang="en-US" sz="1800" dirty="0" smtClean="0">
                    <a:ea typeface="Calibri"/>
                    <a:cs typeface="Arial"/>
                  </a:rPr>
                  <a:t>3.1</a:t>
                </a:r>
                <a:r>
                  <a:rPr lang="he-IL" sz="1800" dirty="0" smtClean="0">
                    <a:ea typeface="Calibri"/>
                    <a:cs typeface="Arial"/>
                  </a:rPr>
                  <a:t>.  הוצא את הצומת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𝑢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𝑄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בעל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𝑢</m:t>
                        </m:r>
                      </m:e>
                    </m:d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מינימלי.</a:t>
                </a:r>
              </a:p>
              <a:p>
                <a:pPr lvl="1" indent="0">
                  <a:lnSpc>
                    <a:spcPct val="135000"/>
                  </a:lnSpc>
                  <a:buNone/>
                </a:pPr>
                <a:r>
                  <a:rPr lang="he-IL" sz="1800" dirty="0" smtClean="0">
                    <a:ea typeface="Calibri"/>
                    <a:cs typeface="Arial"/>
                  </a:rPr>
                  <a:t> </a:t>
                </a:r>
                <a:r>
                  <a:rPr lang="en-US" sz="1800" dirty="0" smtClean="0">
                    <a:ea typeface="Calibri"/>
                    <a:cs typeface="Arial"/>
                  </a:rPr>
                  <a:t>3.2</a:t>
                </a:r>
                <a:r>
                  <a:rPr lang="he-IL" sz="1800" dirty="0" smtClean="0">
                    <a:ea typeface="Calibri"/>
                    <a:cs typeface="Arial"/>
                  </a:rPr>
                  <a:t>.  לכל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𝑢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𝐸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בצע צעד רלקסציה: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←</m:t>
                    </m:r>
                    <m:func>
                      <m:func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  <a:ea typeface="Calibri"/>
                            <a:cs typeface="Arial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  <m:t>+</m:t>
                            </m:r>
                            <m: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𝑢</m:t>
                                </m:r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,</m:t>
                                </m:r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.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0" lvl="1" indent="0">
                  <a:lnSpc>
                    <a:spcPct val="135000"/>
                  </a:lnSpc>
                  <a:buNone/>
                </a:pPr>
                <a:endParaRPr lang="en-US" sz="18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</a:t>
            </a:r>
            <a:r>
              <a:rPr lang="en-US" dirty="0" smtClean="0"/>
              <a:t>Dijkstra</a:t>
            </a:r>
            <a:endParaRPr lang="he-IL" dirty="0"/>
          </a:p>
        </p:txBody>
      </p:sp>
      <p:grpSp>
        <p:nvGrpSpPr>
          <p:cNvPr id="5" name="Group 71"/>
          <p:cNvGrpSpPr/>
          <p:nvPr/>
        </p:nvGrpSpPr>
        <p:grpSpPr>
          <a:xfrm>
            <a:off x="413948" y="3573016"/>
            <a:ext cx="3690000" cy="2694073"/>
            <a:chOff x="413948" y="3356992"/>
            <a:chExt cx="3690000" cy="2694073"/>
          </a:xfrm>
        </p:grpSpPr>
        <p:cxnSp>
          <p:nvCxnSpPr>
            <p:cNvPr id="6" name="Straight Connector 5"/>
            <p:cNvCxnSpPr>
              <a:stCxn id="15" idx="7"/>
              <a:endCxn id="18" idx="3"/>
            </p:cNvCxnSpPr>
            <p:nvPr/>
          </p:nvCxnSpPr>
          <p:spPr>
            <a:xfrm rot="5400000" flipH="1" flipV="1">
              <a:off x="79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5" idx="5"/>
              <a:endCxn id="16" idx="1"/>
            </p:cNvCxnSpPr>
            <p:nvPr/>
          </p:nvCxnSpPr>
          <p:spPr>
            <a:xfrm rot="16200000" flipH="1">
              <a:off x="798047" y="490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6" idx="0"/>
              <a:endCxn id="17" idx="4"/>
            </p:cNvCxnSpPr>
            <p:nvPr/>
          </p:nvCxnSpPr>
          <p:spPr>
            <a:xfrm rot="5400000" flipH="1" flipV="1">
              <a:off x="1403948" y="528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7" idx="6"/>
              <a:endCxn id="20" idx="2"/>
            </p:cNvCxnSpPr>
            <p:nvPr/>
          </p:nvCxnSpPr>
          <p:spPr>
            <a:xfrm>
              <a:off x="1943948" y="474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8" idx="5"/>
              <a:endCxn id="20" idx="1"/>
            </p:cNvCxnSpPr>
            <p:nvPr/>
          </p:nvCxnSpPr>
          <p:spPr>
            <a:xfrm rot="16200000" flipH="1">
              <a:off x="187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0" idx="0"/>
              <a:endCxn id="21" idx="4"/>
            </p:cNvCxnSpPr>
            <p:nvPr/>
          </p:nvCxnSpPr>
          <p:spPr>
            <a:xfrm rot="5400000" flipH="1" flipV="1">
              <a:off x="2483948" y="420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8" idx="6"/>
              <a:endCxn id="21" idx="2"/>
            </p:cNvCxnSpPr>
            <p:nvPr/>
          </p:nvCxnSpPr>
          <p:spPr>
            <a:xfrm>
              <a:off x="1943948" y="366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6" idx="6"/>
              <a:endCxn id="19" idx="2"/>
            </p:cNvCxnSpPr>
            <p:nvPr/>
          </p:nvCxnSpPr>
          <p:spPr>
            <a:xfrm>
              <a:off x="194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9" idx="6"/>
              <a:endCxn id="22" idx="2"/>
            </p:cNvCxnSpPr>
            <p:nvPr/>
          </p:nvCxnSpPr>
          <p:spPr>
            <a:xfrm>
              <a:off x="302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41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s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49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49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49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57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57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57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65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28246" y="50996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64062" y="394757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64062" y="523617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09214" y="335699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11</a:t>
              </a:r>
              <a:endParaRPr lang="en-US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77234" y="391854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12</a:t>
              </a:r>
              <a:endParaRPr 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23728" y="444408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07804" y="400506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87724" y="548122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15</a:t>
              </a:r>
              <a:endParaRPr lang="en-US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96872" y="549574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cxnSp>
        <p:nvCxnSpPr>
          <p:cNvPr id="32" name="Straight Connector 31"/>
          <p:cNvCxnSpPr>
            <a:stCxn id="16" idx="0"/>
            <a:endCxn id="17" idx="4"/>
          </p:cNvCxnSpPr>
          <p:nvPr/>
        </p:nvCxnSpPr>
        <p:spPr>
          <a:xfrm rot="5400000" flipH="1" flipV="1">
            <a:off x="1403948" y="5502089"/>
            <a:ext cx="6300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TextBox 34"/>
              <p:cNvSpPr txBox="1"/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000099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TextBox 35"/>
              <p:cNvSpPr txBox="1"/>
              <p:nvPr/>
            </p:nvSpPr>
            <p:spPr>
              <a:xfrm>
                <a:off x="1564815" y="3370095"/>
                <a:ext cx="333745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815" y="3370095"/>
                <a:ext cx="333745" cy="30777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TextBox 36"/>
              <p:cNvSpPr txBox="1"/>
              <p:nvPr/>
            </p:nvSpPr>
            <p:spPr>
              <a:xfrm>
                <a:off x="2581884" y="3370095"/>
                <a:ext cx="449161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solidFill>
                            <a:srgbClr val="008000"/>
                          </a:solidFill>
                          <a:latin typeface="Cambria Math"/>
                        </a:rPr>
                        <m:t>𝟏𝟖</m:t>
                      </m:r>
                    </m:oMath>
                  </m:oMathPara>
                </a14:m>
                <a:endParaRPr lang="he-IL" sz="1400" b="1" i="1" dirty="0">
                  <a:solidFill>
                    <a:srgbClr val="008000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884" y="3370095"/>
                <a:ext cx="449161" cy="30777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" name="TextBox 37"/>
              <p:cNvSpPr txBox="1"/>
              <p:nvPr/>
            </p:nvSpPr>
            <p:spPr>
              <a:xfrm>
                <a:off x="1550960" y="6258162"/>
                <a:ext cx="333745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960" y="6258162"/>
                <a:ext cx="333745" cy="30777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TextBox 38"/>
              <p:cNvSpPr txBox="1"/>
              <p:nvPr/>
            </p:nvSpPr>
            <p:spPr>
              <a:xfrm>
                <a:off x="2591771" y="6258162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771" y="6258162"/>
                <a:ext cx="386644" cy="307777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TextBox 39"/>
              <p:cNvSpPr txBox="1"/>
              <p:nvPr/>
            </p:nvSpPr>
            <p:spPr>
              <a:xfrm>
                <a:off x="3685626" y="6258162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626" y="6258162"/>
                <a:ext cx="386644" cy="307777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" name="TextBox 40"/>
              <p:cNvSpPr txBox="1"/>
              <p:nvPr/>
            </p:nvSpPr>
            <p:spPr>
              <a:xfrm>
                <a:off x="1166223" y="4806660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223" y="4806660"/>
                <a:ext cx="386644" cy="307777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2" name="TextBox 41"/>
              <p:cNvSpPr txBox="1"/>
              <p:nvPr/>
            </p:nvSpPr>
            <p:spPr>
              <a:xfrm>
                <a:off x="2968528" y="4806660"/>
                <a:ext cx="449161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solidFill>
                            <a:srgbClr val="008000"/>
                          </a:solidFill>
                          <a:latin typeface="Cambria Math"/>
                        </a:rPr>
                        <m:t>𝟏𝟗</m:t>
                      </m:r>
                    </m:oMath>
                  </m:oMathPara>
                </a14:m>
                <a:endParaRPr lang="he-IL" sz="1400" b="1" i="1" dirty="0">
                  <a:solidFill>
                    <a:srgbClr val="008000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528" y="4806660"/>
                <a:ext cx="449161" cy="307777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>
            <a:stCxn id="18" idx="6"/>
            <a:endCxn id="21" idx="2"/>
          </p:cNvCxnSpPr>
          <p:nvPr/>
        </p:nvCxnSpPr>
        <p:spPr>
          <a:xfrm>
            <a:off x="1943948" y="3882089"/>
            <a:ext cx="630000" cy="0"/>
          </a:xfrm>
          <a:prstGeom prst="line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8" idx="5"/>
            <a:endCxn id="20" idx="1"/>
          </p:cNvCxnSpPr>
          <p:nvPr/>
        </p:nvCxnSpPr>
        <p:spPr>
          <a:xfrm>
            <a:off x="1878047" y="4041188"/>
            <a:ext cx="761802" cy="761802"/>
          </a:xfrm>
          <a:prstGeom prst="line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506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 rot="8100000">
            <a:off x="96039" y="4110435"/>
            <a:ext cx="2192979" cy="641191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 rot="2700000">
            <a:off x="81719" y="5230166"/>
            <a:ext cx="2133710" cy="60038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415925" y="4576039"/>
            <a:ext cx="733425" cy="688975"/>
          </a:xfrm>
          <a:custGeom>
            <a:avLst/>
            <a:gdLst>
              <a:gd name="connsiteX0" fmla="*/ 0 w 733425"/>
              <a:gd name="connsiteY0" fmla="*/ 187325 h 688975"/>
              <a:gd name="connsiteX1" fmla="*/ 184150 w 733425"/>
              <a:gd name="connsiteY1" fmla="*/ 0 h 688975"/>
              <a:gd name="connsiteX2" fmla="*/ 644525 w 733425"/>
              <a:gd name="connsiteY2" fmla="*/ 257175 h 688975"/>
              <a:gd name="connsiteX3" fmla="*/ 733425 w 733425"/>
              <a:gd name="connsiteY3" fmla="*/ 342900 h 688975"/>
              <a:gd name="connsiteX4" fmla="*/ 368300 w 733425"/>
              <a:gd name="connsiteY4" fmla="*/ 688975 h 688975"/>
              <a:gd name="connsiteX5" fmla="*/ 0 w 733425"/>
              <a:gd name="connsiteY5" fmla="*/ 187325 h 68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3425" h="688975">
                <a:moveTo>
                  <a:pt x="0" y="187325"/>
                </a:moveTo>
                <a:lnTo>
                  <a:pt x="184150" y="0"/>
                </a:lnTo>
                <a:lnTo>
                  <a:pt x="644525" y="257175"/>
                </a:lnTo>
                <a:lnTo>
                  <a:pt x="733425" y="342900"/>
                </a:lnTo>
                <a:lnTo>
                  <a:pt x="368300" y="688975"/>
                </a:lnTo>
                <a:lnTo>
                  <a:pt x="0" y="18732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34290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</a:t>
                </a:r>
                <a:r>
                  <a:rPr lang="he-IL" b="1" dirty="0" smtClean="0">
                    <a:ea typeface="Calibri"/>
                  </a:rPr>
                  <a:t>אתחל:</a:t>
                </a:r>
                <a:r>
                  <a:rPr lang="he-IL" dirty="0" smtClean="0">
                    <a:ea typeface="Calibri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</a:rPr>
                      <m:t>←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0</m:t>
                    </m:r>
                  </m:oMath>
                </a14:m>
                <a:r>
                  <a:rPr lang="he-IL" dirty="0">
                    <a:ea typeface="Calibri"/>
                  </a:rPr>
                  <a:t>, </a:t>
                </a:r>
                <a:r>
                  <a:rPr lang="he-IL" dirty="0" smtClean="0">
                    <a:ea typeface="Calibri"/>
                    <a:cs typeface="Arial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←∞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  לכל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≠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𝑠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.</a:t>
                </a: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הכנס את כל צמתי הגרף לתור עדיפויות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𝑄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המסודר לפי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.</a:t>
                </a: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  <a:cs typeface="Arial"/>
                  </a:rPr>
                  <a:t> </a:t>
                </a:r>
                <a:r>
                  <a:rPr lang="he-IL" b="1" dirty="0" smtClean="0">
                    <a:ea typeface="Calibri"/>
                    <a:cs typeface="Arial"/>
                  </a:rPr>
                  <a:t>כל עוד </a:t>
                </a:r>
                <a:r>
                  <a:rPr lang="he-IL" dirty="0" smtClean="0">
                    <a:ea typeface="Calibri"/>
                    <a:cs typeface="Arial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𝑄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≠∅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)</a:t>
                </a:r>
              </a:p>
              <a:p>
                <a:pPr lvl="1" indent="0">
                  <a:lnSpc>
                    <a:spcPct val="135000"/>
                  </a:lnSpc>
                  <a:buNone/>
                </a:pPr>
                <a:r>
                  <a:rPr lang="he-IL" sz="1800" dirty="0" smtClean="0">
                    <a:ea typeface="Calibri"/>
                    <a:cs typeface="Arial"/>
                  </a:rPr>
                  <a:t> </a:t>
                </a:r>
                <a:r>
                  <a:rPr lang="en-US" sz="1800" dirty="0" smtClean="0">
                    <a:ea typeface="Calibri"/>
                    <a:cs typeface="Arial"/>
                  </a:rPr>
                  <a:t>3.1</a:t>
                </a:r>
                <a:r>
                  <a:rPr lang="he-IL" sz="1800" dirty="0" smtClean="0">
                    <a:ea typeface="Calibri"/>
                    <a:cs typeface="Arial"/>
                  </a:rPr>
                  <a:t>.  הוצא את הצומת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𝑢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𝑄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בעל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𝑢</m:t>
                        </m:r>
                      </m:e>
                    </m:d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מינימלי.</a:t>
                </a:r>
              </a:p>
              <a:p>
                <a:pPr lvl="1" indent="0">
                  <a:lnSpc>
                    <a:spcPct val="135000"/>
                  </a:lnSpc>
                  <a:buNone/>
                </a:pPr>
                <a:r>
                  <a:rPr lang="he-IL" sz="1800" dirty="0" smtClean="0">
                    <a:ea typeface="Calibri"/>
                    <a:cs typeface="Arial"/>
                  </a:rPr>
                  <a:t> </a:t>
                </a:r>
                <a:r>
                  <a:rPr lang="en-US" sz="1800" dirty="0" smtClean="0">
                    <a:ea typeface="Calibri"/>
                    <a:cs typeface="Arial"/>
                  </a:rPr>
                  <a:t>3.2</a:t>
                </a:r>
                <a:r>
                  <a:rPr lang="he-IL" sz="1800" dirty="0" smtClean="0">
                    <a:ea typeface="Calibri"/>
                    <a:cs typeface="Arial"/>
                  </a:rPr>
                  <a:t>.  לכל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𝑢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𝐸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בצע צעד רלקסציה: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←</m:t>
                    </m:r>
                    <m:func>
                      <m:func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  <a:ea typeface="Calibri"/>
                            <a:cs typeface="Arial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  <m:t>+</m:t>
                            </m:r>
                            <m: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𝑢</m:t>
                                </m:r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,</m:t>
                                </m:r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.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0" lvl="1" indent="0">
                  <a:lnSpc>
                    <a:spcPct val="135000"/>
                  </a:lnSpc>
                  <a:buNone/>
                </a:pPr>
                <a:endParaRPr lang="en-US" sz="18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</a:t>
            </a:r>
            <a:r>
              <a:rPr lang="en-US" dirty="0" smtClean="0"/>
              <a:t>Dijkstra</a:t>
            </a:r>
            <a:endParaRPr lang="he-IL" dirty="0"/>
          </a:p>
        </p:txBody>
      </p:sp>
      <p:grpSp>
        <p:nvGrpSpPr>
          <p:cNvPr id="5" name="Group 71"/>
          <p:cNvGrpSpPr/>
          <p:nvPr/>
        </p:nvGrpSpPr>
        <p:grpSpPr>
          <a:xfrm>
            <a:off x="413948" y="3573016"/>
            <a:ext cx="3690000" cy="2694073"/>
            <a:chOff x="413948" y="3356992"/>
            <a:chExt cx="3690000" cy="2694073"/>
          </a:xfrm>
        </p:grpSpPr>
        <p:cxnSp>
          <p:nvCxnSpPr>
            <p:cNvPr id="6" name="Straight Connector 5"/>
            <p:cNvCxnSpPr>
              <a:stCxn id="15" idx="7"/>
              <a:endCxn id="18" idx="3"/>
            </p:cNvCxnSpPr>
            <p:nvPr/>
          </p:nvCxnSpPr>
          <p:spPr>
            <a:xfrm rot="5400000" flipH="1" flipV="1">
              <a:off x="79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5" idx="5"/>
              <a:endCxn id="16" idx="1"/>
            </p:cNvCxnSpPr>
            <p:nvPr/>
          </p:nvCxnSpPr>
          <p:spPr>
            <a:xfrm rot="16200000" flipH="1">
              <a:off x="798047" y="490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6" idx="0"/>
              <a:endCxn id="17" idx="4"/>
            </p:cNvCxnSpPr>
            <p:nvPr/>
          </p:nvCxnSpPr>
          <p:spPr>
            <a:xfrm rot="5400000" flipH="1" flipV="1">
              <a:off x="1403948" y="528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7" idx="6"/>
              <a:endCxn id="20" idx="2"/>
            </p:cNvCxnSpPr>
            <p:nvPr/>
          </p:nvCxnSpPr>
          <p:spPr>
            <a:xfrm>
              <a:off x="1943948" y="474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8" idx="5"/>
              <a:endCxn id="20" idx="1"/>
            </p:cNvCxnSpPr>
            <p:nvPr/>
          </p:nvCxnSpPr>
          <p:spPr>
            <a:xfrm rot="16200000" flipH="1">
              <a:off x="187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0" idx="0"/>
              <a:endCxn id="21" idx="4"/>
            </p:cNvCxnSpPr>
            <p:nvPr/>
          </p:nvCxnSpPr>
          <p:spPr>
            <a:xfrm rot="5400000" flipH="1" flipV="1">
              <a:off x="2483948" y="420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8" idx="6"/>
              <a:endCxn id="21" idx="2"/>
            </p:cNvCxnSpPr>
            <p:nvPr/>
          </p:nvCxnSpPr>
          <p:spPr>
            <a:xfrm>
              <a:off x="1943948" y="366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6" idx="6"/>
              <a:endCxn id="19" idx="2"/>
            </p:cNvCxnSpPr>
            <p:nvPr/>
          </p:nvCxnSpPr>
          <p:spPr>
            <a:xfrm>
              <a:off x="194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9" idx="6"/>
              <a:endCxn id="22" idx="2"/>
            </p:cNvCxnSpPr>
            <p:nvPr/>
          </p:nvCxnSpPr>
          <p:spPr>
            <a:xfrm>
              <a:off x="302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41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s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49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49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49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57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57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57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65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28246" y="50996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64062" y="394757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64062" y="523617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09214" y="335699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11</a:t>
              </a:r>
              <a:endParaRPr lang="en-US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77234" y="391854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12</a:t>
              </a:r>
              <a:endParaRPr 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23728" y="444408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07804" y="400506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87724" y="548122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15</a:t>
              </a:r>
              <a:endParaRPr lang="en-US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96872" y="549574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cxnSp>
        <p:nvCxnSpPr>
          <p:cNvPr id="32" name="Straight Connector 31"/>
          <p:cNvCxnSpPr>
            <a:stCxn id="16" idx="0"/>
            <a:endCxn id="17" idx="4"/>
          </p:cNvCxnSpPr>
          <p:nvPr/>
        </p:nvCxnSpPr>
        <p:spPr>
          <a:xfrm rot="5400000" flipH="1" flipV="1">
            <a:off x="1403948" y="5502089"/>
            <a:ext cx="6300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TextBox 34"/>
              <p:cNvSpPr txBox="1"/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000099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TextBox 35"/>
              <p:cNvSpPr txBox="1"/>
              <p:nvPr/>
            </p:nvSpPr>
            <p:spPr>
              <a:xfrm>
                <a:off x="1564815" y="3370095"/>
                <a:ext cx="333745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815" y="3370095"/>
                <a:ext cx="333745" cy="30777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TextBox 36"/>
              <p:cNvSpPr txBox="1"/>
              <p:nvPr/>
            </p:nvSpPr>
            <p:spPr>
              <a:xfrm>
                <a:off x="2595739" y="3370095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18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739" y="3370095"/>
                <a:ext cx="433132" cy="30777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" name="TextBox 37"/>
              <p:cNvSpPr txBox="1"/>
              <p:nvPr/>
            </p:nvSpPr>
            <p:spPr>
              <a:xfrm>
                <a:off x="1550960" y="6258162"/>
                <a:ext cx="333745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960" y="6258162"/>
                <a:ext cx="333745" cy="30777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TextBox 38"/>
              <p:cNvSpPr txBox="1"/>
              <p:nvPr/>
            </p:nvSpPr>
            <p:spPr>
              <a:xfrm>
                <a:off x="2591771" y="6258162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771" y="6258162"/>
                <a:ext cx="386644" cy="307777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TextBox 39"/>
              <p:cNvSpPr txBox="1"/>
              <p:nvPr/>
            </p:nvSpPr>
            <p:spPr>
              <a:xfrm>
                <a:off x="3685626" y="6258162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626" y="6258162"/>
                <a:ext cx="386644" cy="307777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" name="TextBox 40"/>
              <p:cNvSpPr txBox="1"/>
              <p:nvPr/>
            </p:nvSpPr>
            <p:spPr>
              <a:xfrm>
                <a:off x="1166223" y="4806660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223" y="4806660"/>
                <a:ext cx="386644" cy="307777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2" name="TextBox 41"/>
              <p:cNvSpPr txBox="1"/>
              <p:nvPr/>
            </p:nvSpPr>
            <p:spPr>
              <a:xfrm>
                <a:off x="2982383" y="4806660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19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383" y="4806660"/>
                <a:ext cx="433132" cy="307777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2575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 rot="8100000">
            <a:off x="96039" y="4110435"/>
            <a:ext cx="2192979" cy="641191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 rot="2700000">
            <a:off x="81719" y="5230166"/>
            <a:ext cx="2133710" cy="60038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415925" y="4576039"/>
            <a:ext cx="733425" cy="688975"/>
          </a:xfrm>
          <a:custGeom>
            <a:avLst/>
            <a:gdLst>
              <a:gd name="connsiteX0" fmla="*/ 0 w 733425"/>
              <a:gd name="connsiteY0" fmla="*/ 187325 h 688975"/>
              <a:gd name="connsiteX1" fmla="*/ 184150 w 733425"/>
              <a:gd name="connsiteY1" fmla="*/ 0 h 688975"/>
              <a:gd name="connsiteX2" fmla="*/ 644525 w 733425"/>
              <a:gd name="connsiteY2" fmla="*/ 257175 h 688975"/>
              <a:gd name="connsiteX3" fmla="*/ 733425 w 733425"/>
              <a:gd name="connsiteY3" fmla="*/ 342900 h 688975"/>
              <a:gd name="connsiteX4" fmla="*/ 368300 w 733425"/>
              <a:gd name="connsiteY4" fmla="*/ 688975 h 688975"/>
              <a:gd name="connsiteX5" fmla="*/ 0 w 733425"/>
              <a:gd name="connsiteY5" fmla="*/ 187325 h 68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3425" h="688975">
                <a:moveTo>
                  <a:pt x="0" y="187325"/>
                </a:moveTo>
                <a:lnTo>
                  <a:pt x="184150" y="0"/>
                </a:lnTo>
                <a:lnTo>
                  <a:pt x="644525" y="257175"/>
                </a:lnTo>
                <a:lnTo>
                  <a:pt x="733425" y="342900"/>
                </a:lnTo>
                <a:lnTo>
                  <a:pt x="368300" y="688975"/>
                </a:lnTo>
                <a:lnTo>
                  <a:pt x="0" y="18732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marL="34290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</a:t>
                </a:r>
                <a:r>
                  <a:rPr lang="he-IL" b="1" dirty="0" smtClean="0">
                    <a:ea typeface="Calibri"/>
                  </a:rPr>
                  <a:t>אתחל:</a:t>
                </a:r>
                <a:r>
                  <a:rPr lang="he-IL" dirty="0" smtClean="0">
                    <a:ea typeface="Calibri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</a:rPr>
                      <m:t>←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0</m:t>
                    </m:r>
                  </m:oMath>
                </a14:m>
                <a:r>
                  <a:rPr lang="he-IL" dirty="0">
                    <a:ea typeface="Calibri"/>
                  </a:rPr>
                  <a:t>, </a:t>
                </a:r>
                <a:r>
                  <a:rPr lang="he-IL" dirty="0" smtClean="0">
                    <a:ea typeface="Calibri"/>
                    <a:cs typeface="Arial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←∞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  לכל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≠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𝑠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.</a:t>
                </a: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</a:rPr>
                  <a:t> הכנס את כל צמתי הגרף לתור עדיפויות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𝑄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המסודר לפי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.</a:t>
                </a: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ea typeface="Calibri"/>
                    <a:cs typeface="Arial"/>
                  </a:rPr>
                  <a:t> </a:t>
                </a:r>
                <a:r>
                  <a:rPr lang="he-IL" b="1" dirty="0" smtClean="0">
                    <a:ea typeface="Calibri"/>
                    <a:cs typeface="Arial"/>
                  </a:rPr>
                  <a:t>כל עוד </a:t>
                </a:r>
                <a:r>
                  <a:rPr lang="he-IL" dirty="0" smtClean="0">
                    <a:ea typeface="Calibri"/>
                    <a:cs typeface="Arial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𝑄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≠∅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)</a:t>
                </a:r>
              </a:p>
              <a:p>
                <a:pPr lvl="1" indent="0">
                  <a:lnSpc>
                    <a:spcPct val="135000"/>
                  </a:lnSpc>
                  <a:buNone/>
                </a:pPr>
                <a:r>
                  <a:rPr lang="he-IL" sz="1800" dirty="0" smtClean="0">
                    <a:ea typeface="Calibri"/>
                    <a:cs typeface="Arial"/>
                  </a:rPr>
                  <a:t> </a:t>
                </a:r>
                <a:r>
                  <a:rPr lang="en-US" sz="1800" dirty="0" smtClean="0">
                    <a:ea typeface="Calibri"/>
                    <a:cs typeface="Arial"/>
                  </a:rPr>
                  <a:t>3.1</a:t>
                </a:r>
                <a:r>
                  <a:rPr lang="he-IL" sz="1800" dirty="0" smtClean="0">
                    <a:ea typeface="Calibri"/>
                    <a:cs typeface="Arial"/>
                  </a:rPr>
                  <a:t>.  הוצא את הצומת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𝑢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𝑄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בעל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𝑢</m:t>
                        </m:r>
                      </m:e>
                    </m:d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מינימלי.</a:t>
                </a:r>
              </a:p>
              <a:p>
                <a:pPr lvl="1" indent="0">
                  <a:lnSpc>
                    <a:spcPct val="135000"/>
                  </a:lnSpc>
                  <a:buNone/>
                </a:pPr>
                <a:r>
                  <a:rPr lang="he-IL" sz="1800" dirty="0" smtClean="0">
                    <a:ea typeface="Calibri"/>
                    <a:cs typeface="Arial"/>
                  </a:rPr>
                  <a:t> </a:t>
                </a:r>
                <a:r>
                  <a:rPr lang="en-US" sz="1800" dirty="0" smtClean="0">
                    <a:ea typeface="Calibri"/>
                    <a:cs typeface="Arial"/>
                  </a:rPr>
                  <a:t>3.2</a:t>
                </a:r>
                <a:r>
                  <a:rPr lang="he-IL" sz="1800" dirty="0" smtClean="0">
                    <a:ea typeface="Calibri"/>
                    <a:cs typeface="Arial"/>
                  </a:rPr>
                  <a:t>.  לכל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𝑢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∈</m:t>
                    </m:r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𝐸</m:t>
                    </m:r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 בצע צעד רלקסציה: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ea typeface="Calibri"/>
                        <a:cs typeface="Arial"/>
                      </a:rPr>
                      <m:t>←</m:t>
                    </m:r>
                    <m:func>
                      <m:funcPr>
                        <m:ctrlPr>
                          <a:rPr lang="en-US" sz="1800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  <a:ea typeface="Calibri"/>
                            <a:cs typeface="Arial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  <m:t>+</m:t>
                            </m:r>
                            <m:r>
                              <a:rPr lang="en-US" sz="1800" b="0" i="1" smtClean="0">
                                <a:latin typeface="Cambria Math"/>
                                <a:cs typeface="Arial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𝑢</m:t>
                                </m:r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,</m:t>
                                </m:r>
                                <m:r>
                                  <a:rPr lang="en-US" sz="1800" b="0" i="1" smtClean="0">
                                    <a:latin typeface="Cambria Math"/>
                                    <a:cs typeface="Arial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he-IL" sz="1800" dirty="0" smtClean="0">
                    <a:ea typeface="Calibri"/>
                    <a:cs typeface="Arial"/>
                  </a:rPr>
                  <a:t>.</a:t>
                </a:r>
                <a:endParaRPr lang="en-US" sz="1800" dirty="0">
                  <a:ea typeface="Calibri"/>
                  <a:cs typeface="Arial"/>
                </a:endParaRPr>
              </a:p>
              <a:p>
                <a:pPr marL="0" lvl="1" indent="0">
                  <a:lnSpc>
                    <a:spcPct val="135000"/>
                  </a:lnSpc>
                  <a:buNone/>
                </a:pPr>
                <a:endParaRPr lang="en-US" sz="18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</a:t>
            </a:r>
            <a:r>
              <a:rPr lang="en-US" dirty="0" smtClean="0"/>
              <a:t>Dijkstra</a:t>
            </a:r>
            <a:endParaRPr lang="he-IL" dirty="0"/>
          </a:p>
        </p:txBody>
      </p:sp>
      <p:grpSp>
        <p:nvGrpSpPr>
          <p:cNvPr id="5" name="Group 71"/>
          <p:cNvGrpSpPr/>
          <p:nvPr/>
        </p:nvGrpSpPr>
        <p:grpSpPr>
          <a:xfrm>
            <a:off x="413948" y="3573016"/>
            <a:ext cx="3690000" cy="2694073"/>
            <a:chOff x="413948" y="3356992"/>
            <a:chExt cx="3690000" cy="2694073"/>
          </a:xfrm>
        </p:grpSpPr>
        <p:cxnSp>
          <p:nvCxnSpPr>
            <p:cNvPr id="6" name="Straight Connector 5"/>
            <p:cNvCxnSpPr>
              <a:stCxn id="15" idx="7"/>
              <a:endCxn id="18" idx="3"/>
            </p:cNvCxnSpPr>
            <p:nvPr/>
          </p:nvCxnSpPr>
          <p:spPr>
            <a:xfrm rot="5400000" flipH="1" flipV="1">
              <a:off x="79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15" idx="5"/>
              <a:endCxn id="16" idx="1"/>
            </p:cNvCxnSpPr>
            <p:nvPr/>
          </p:nvCxnSpPr>
          <p:spPr>
            <a:xfrm rot="16200000" flipH="1">
              <a:off x="798047" y="490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6" idx="0"/>
              <a:endCxn id="17" idx="4"/>
            </p:cNvCxnSpPr>
            <p:nvPr/>
          </p:nvCxnSpPr>
          <p:spPr>
            <a:xfrm rot="5400000" flipH="1" flipV="1">
              <a:off x="1403948" y="528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7" idx="6"/>
              <a:endCxn id="20" idx="2"/>
            </p:cNvCxnSpPr>
            <p:nvPr/>
          </p:nvCxnSpPr>
          <p:spPr>
            <a:xfrm>
              <a:off x="1943948" y="474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8" idx="5"/>
              <a:endCxn id="20" idx="1"/>
            </p:cNvCxnSpPr>
            <p:nvPr/>
          </p:nvCxnSpPr>
          <p:spPr>
            <a:xfrm rot="16200000" flipH="1">
              <a:off x="1878047" y="3825164"/>
              <a:ext cx="761802" cy="761802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0" idx="0"/>
              <a:endCxn id="21" idx="4"/>
            </p:cNvCxnSpPr>
            <p:nvPr/>
          </p:nvCxnSpPr>
          <p:spPr>
            <a:xfrm rot="5400000" flipH="1" flipV="1">
              <a:off x="2483948" y="420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8" idx="6"/>
              <a:endCxn id="21" idx="2"/>
            </p:cNvCxnSpPr>
            <p:nvPr/>
          </p:nvCxnSpPr>
          <p:spPr>
            <a:xfrm>
              <a:off x="1943948" y="366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6" idx="6"/>
              <a:endCxn id="19" idx="2"/>
            </p:cNvCxnSpPr>
            <p:nvPr/>
          </p:nvCxnSpPr>
          <p:spPr>
            <a:xfrm>
              <a:off x="194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9" idx="6"/>
              <a:endCxn id="22" idx="2"/>
            </p:cNvCxnSpPr>
            <p:nvPr/>
          </p:nvCxnSpPr>
          <p:spPr>
            <a:xfrm>
              <a:off x="3023948" y="5826065"/>
              <a:ext cx="63000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41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s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49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49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schemeClr val="dk1"/>
                </a:solidFill>
                <a:cs typeface="Arial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49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57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573948" y="452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573948" y="344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653948" y="5601065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28246" y="509969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64062" y="394757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7</a:t>
              </a:r>
              <a:endParaRPr lang="en-US" sz="1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64062" y="523617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9</a:t>
              </a:r>
              <a:endParaRPr lang="en-US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09214" y="335699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11</a:t>
              </a:r>
              <a:endParaRPr lang="en-US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77234" y="3918542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12</a:t>
              </a:r>
              <a:endParaRPr 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23728" y="4444088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07804" y="400506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87724" y="548122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15</a:t>
              </a:r>
              <a:endParaRPr lang="en-US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96872" y="549574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cxnSp>
        <p:nvCxnSpPr>
          <p:cNvPr id="32" name="Straight Connector 31"/>
          <p:cNvCxnSpPr>
            <a:stCxn id="16" idx="0"/>
            <a:endCxn id="17" idx="4"/>
          </p:cNvCxnSpPr>
          <p:nvPr/>
        </p:nvCxnSpPr>
        <p:spPr>
          <a:xfrm rot="5400000" flipH="1" flipV="1">
            <a:off x="1403948" y="5502089"/>
            <a:ext cx="6300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TextBox 34"/>
              <p:cNvSpPr txBox="1"/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000099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3" y="4819308"/>
                <a:ext cx="333746" cy="3077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TextBox 35"/>
              <p:cNvSpPr txBox="1"/>
              <p:nvPr/>
            </p:nvSpPr>
            <p:spPr>
              <a:xfrm>
                <a:off x="1564815" y="3370095"/>
                <a:ext cx="333745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815" y="3370095"/>
                <a:ext cx="333745" cy="30777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TextBox 36"/>
              <p:cNvSpPr txBox="1"/>
              <p:nvPr/>
            </p:nvSpPr>
            <p:spPr>
              <a:xfrm>
                <a:off x="2595739" y="3370095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18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739" y="3370095"/>
                <a:ext cx="433132" cy="30777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" name="TextBox 37"/>
              <p:cNvSpPr txBox="1"/>
              <p:nvPr/>
            </p:nvSpPr>
            <p:spPr>
              <a:xfrm>
                <a:off x="1550960" y="6258162"/>
                <a:ext cx="333745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99"/>
                          </a:solidFill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he-IL" sz="1400" i="1" dirty="0">
                  <a:solidFill>
                    <a:srgbClr val="000099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960" y="6258162"/>
                <a:ext cx="333745" cy="30777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TextBox 38"/>
              <p:cNvSpPr txBox="1"/>
              <p:nvPr/>
            </p:nvSpPr>
            <p:spPr>
              <a:xfrm>
                <a:off x="2564061" y="6258162"/>
                <a:ext cx="449161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solidFill>
                            <a:srgbClr val="008000"/>
                          </a:solidFill>
                          <a:latin typeface="Cambria Math"/>
                        </a:rPr>
                        <m:t>𝟐𝟒</m:t>
                      </m:r>
                    </m:oMath>
                  </m:oMathPara>
                </a14:m>
                <a:endParaRPr lang="he-IL" sz="1400" b="1" i="1" dirty="0">
                  <a:solidFill>
                    <a:srgbClr val="008000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061" y="6258162"/>
                <a:ext cx="449161" cy="307777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TextBox 39"/>
              <p:cNvSpPr txBox="1"/>
              <p:nvPr/>
            </p:nvSpPr>
            <p:spPr>
              <a:xfrm>
                <a:off x="3685626" y="6258162"/>
                <a:ext cx="386644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626" y="6258162"/>
                <a:ext cx="386644" cy="307777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" name="TextBox 40"/>
              <p:cNvSpPr txBox="1"/>
              <p:nvPr/>
            </p:nvSpPr>
            <p:spPr>
              <a:xfrm>
                <a:off x="1124658" y="4806660"/>
                <a:ext cx="449161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solidFill>
                            <a:srgbClr val="008000"/>
                          </a:solidFill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he-IL" sz="1400" b="1" i="1" dirty="0">
                  <a:solidFill>
                    <a:srgbClr val="008000"/>
                  </a:solidFill>
                  <a:latin typeface="Cambria Math"/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658" y="4806660"/>
                <a:ext cx="449161" cy="307777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2" name="TextBox 41"/>
              <p:cNvSpPr txBox="1"/>
              <p:nvPr/>
            </p:nvSpPr>
            <p:spPr>
              <a:xfrm>
                <a:off x="2982383" y="4806660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99"/>
                          </a:solidFill>
                          <a:latin typeface="Cambria Math"/>
                        </a:rPr>
                        <m:t>19</m:t>
                      </m:r>
                    </m:oMath>
                  </m:oMathPara>
                </a14:m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383" y="4806660"/>
                <a:ext cx="433132" cy="307777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/>
          <p:cNvCxnSpPr>
            <a:stCxn id="16" idx="0"/>
            <a:endCxn id="17" idx="4"/>
          </p:cNvCxnSpPr>
          <p:nvPr/>
        </p:nvCxnSpPr>
        <p:spPr>
          <a:xfrm flipV="1">
            <a:off x="1718948" y="5187089"/>
            <a:ext cx="0" cy="630000"/>
          </a:xfrm>
          <a:prstGeom prst="line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6" idx="6"/>
            <a:endCxn id="19" idx="2"/>
          </p:cNvCxnSpPr>
          <p:nvPr/>
        </p:nvCxnSpPr>
        <p:spPr>
          <a:xfrm>
            <a:off x="1943948" y="6042089"/>
            <a:ext cx="630000" cy="0"/>
          </a:xfrm>
          <a:prstGeom prst="line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1354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13378</TotalTime>
  <Words>423</Words>
  <Application>Microsoft Office PowerPoint</Application>
  <PresentationFormat>‫הצגה על המסך (4:3)</PresentationFormat>
  <Paragraphs>621</Paragraphs>
  <Slides>41</Slides>
  <Notes>30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41</vt:i4>
      </vt:variant>
    </vt:vector>
  </HeadingPairs>
  <TitlesOfParts>
    <vt:vector size="42" baseType="lpstr">
      <vt:lpstr>Office Theme</vt:lpstr>
      <vt:lpstr>שקופית 1</vt:lpstr>
      <vt:lpstr>מסלולים קלים ביותר (SP)</vt:lpstr>
      <vt:lpstr>מסלולים קלים ביותר ממקור יחיד (SSSP)</vt:lpstr>
      <vt:lpstr>אלגוריתם Dijkstra</vt:lpstr>
      <vt:lpstr>אלגוריתם Dijkstra</vt:lpstr>
      <vt:lpstr>אלגוריתם Dijkstra</vt:lpstr>
      <vt:lpstr>אלגוריתם Dijkstra</vt:lpstr>
      <vt:lpstr>אלגוריתם Dijkstra</vt:lpstr>
      <vt:lpstr>אלגוריתם Dijkstra</vt:lpstr>
      <vt:lpstr>אלגוריתם Dijkstra</vt:lpstr>
      <vt:lpstr>אלגוריתם Dijkstra</vt:lpstr>
      <vt:lpstr>אלגוריתם Dijkstra</vt:lpstr>
      <vt:lpstr>אלגוריתם Dijkstra</vt:lpstr>
      <vt:lpstr>אלגוריתם Dijkstra</vt:lpstr>
      <vt:lpstr>אלגוריתם Dijkstra</vt:lpstr>
      <vt:lpstr>אלגוריתם Dijkstra</vt:lpstr>
      <vt:lpstr>אלגוריתם Dijkstra</vt:lpstr>
      <vt:lpstr>אלגוריתם Dijkstra</vt:lpstr>
      <vt:lpstr>אלגוריתם Bellman-Ford</vt:lpstr>
      <vt:lpstr>אלגוריתם Bellman-Ford</vt:lpstr>
      <vt:lpstr>אלגוריתם Bellman-Ford</vt:lpstr>
      <vt:lpstr>אלגוריתם Bellman-Ford</vt:lpstr>
      <vt:lpstr>אלגוריתם Bellman-Ford</vt:lpstr>
      <vt:lpstr>אלגוריתם Bellman-Ford</vt:lpstr>
      <vt:lpstr>אלגוריתם Bellman-Ford</vt:lpstr>
      <vt:lpstr>אלגוריתם Bellman-Ford</vt:lpstr>
      <vt:lpstr>אלגוריתם Bellman-Ford</vt:lpstr>
      <vt:lpstr>אלגוריתם Bellman-Ford</vt:lpstr>
      <vt:lpstr>אלגוריתם Bellman-Ford</vt:lpstr>
      <vt:lpstr>תרגיל 1</vt:lpstr>
      <vt:lpstr>אלגוריתם</vt:lpstr>
      <vt:lpstr>תרגיל 2 – בעיית ה Arbitrage</vt:lpstr>
      <vt:lpstr>פתרון</vt:lpstr>
      <vt:lpstr>אלגוריתם</vt:lpstr>
      <vt:lpstr>תרגיל 3</vt:lpstr>
      <vt:lpstr>תרגיל 3</vt:lpstr>
      <vt:lpstr>בעיית APSP – All Pairs Shortest Paths</vt:lpstr>
      <vt:lpstr>אלגוריתם Floyd-Warshall</vt:lpstr>
      <vt:lpstr>אלגוריתם Floyd-Warshall</vt:lpstr>
      <vt:lpstr>שקופית 40</vt:lpstr>
      <vt:lpstr>שקופית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234247 Algorithms 1;Jonathan Yaniv</dc:creator>
  <cp:lastModifiedBy>Yonatan</cp:lastModifiedBy>
  <cp:revision>421</cp:revision>
  <cp:lastPrinted>2012-03-31T17:19:24Z</cp:lastPrinted>
  <dcterms:created xsi:type="dcterms:W3CDTF">2009-09-05T14:36:13Z</dcterms:created>
  <dcterms:modified xsi:type="dcterms:W3CDTF">2014-12-11T00:43:45Z</dcterms:modified>
</cp:coreProperties>
</file>