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330" r:id="rId4"/>
    <p:sldId id="331" r:id="rId5"/>
    <p:sldId id="294" r:id="rId6"/>
    <p:sldId id="332" r:id="rId7"/>
    <p:sldId id="333" r:id="rId8"/>
    <p:sldId id="334" r:id="rId9"/>
    <p:sldId id="295" r:id="rId10"/>
    <p:sldId id="335" r:id="rId11"/>
    <p:sldId id="338" r:id="rId12"/>
    <p:sldId id="339" r:id="rId13"/>
    <p:sldId id="340" r:id="rId14"/>
    <p:sldId id="341" r:id="rId15"/>
    <p:sldId id="336" r:id="rId16"/>
    <p:sldId id="342" r:id="rId17"/>
    <p:sldId id="343" r:id="rId18"/>
    <p:sldId id="337" r:id="rId19"/>
    <p:sldId id="345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61" r:id="rId33"/>
    <p:sldId id="362" r:id="rId34"/>
    <p:sldId id="363" r:id="rId35"/>
    <p:sldId id="364" r:id="rId36"/>
    <p:sldId id="365" r:id="rId37"/>
    <p:sldId id="366" r:id="rId38"/>
    <p:sldId id="369" r:id="rId39"/>
    <p:sldId id="370" r:id="rId40"/>
    <p:sldId id="371" r:id="rId41"/>
    <p:sldId id="378" r:id="rId42"/>
    <p:sldId id="321" r:id="rId43"/>
    <p:sldId id="322" r:id="rId44"/>
    <p:sldId id="261" r:id="rId45"/>
    <p:sldId id="375" r:id="rId46"/>
    <p:sldId id="376" r:id="rId47"/>
    <p:sldId id="377" r:id="rId48"/>
    <p:sldId id="379" r:id="rId4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6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8.png"/><Relationship Id="rId18" Type="http://schemas.openxmlformats.org/officeDocument/2006/relationships/image" Target="../media/image38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7.png"/><Relationship Id="rId17" Type="http://schemas.openxmlformats.org/officeDocument/2006/relationships/image" Target="../media/image37.png"/><Relationship Id="rId2" Type="http://schemas.openxmlformats.org/officeDocument/2006/relationships/tags" Target="../tags/tag51.xml"/><Relationship Id="rId16" Type="http://schemas.openxmlformats.org/officeDocument/2006/relationships/image" Target="../media/image11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36.png"/><Relationship Id="rId5" Type="http://schemas.openxmlformats.org/officeDocument/2006/relationships/tags" Target="../tags/tag5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39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8.png"/><Relationship Id="rId18" Type="http://schemas.openxmlformats.org/officeDocument/2006/relationships/image" Target="../media/image41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7.png"/><Relationship Id="rId17" Type="http://schemas.openxmlformats.org/officeDocument/2006/relationships/image" Target="../media/image40.png"/><Relationship Id="rId2" Type="http://schemas.openxmlformats.org/officeDocument/2006/relationships/tags" Target="../tags/tag60.xml"/><Relationship Id="rId16" Type="http://schemas.openxmlformats.org/officeDocument/2006/relationships/image" Target="../media/image11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36.png"/><Relationship Id="rId5" Type="http://schemas.openxmlformats.org/officeDocument/2006/relationships/tags" Target="../tags/tag63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2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9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8.png"/><Relationship Id="rId17" Type="http://schemas.openxmlformats.org/officeDocument/2006/relationships/image" Target="../media/image43.png"/><Relationship Id="rId2" Type="http://schemas.openxmlformats.org/officeDocument/2006/relationships/tags" Target="../tags/tag69.xml"/><Relationship Id="rId16" Type="http://schemas.openxmlformats.org/officeDocument/2006/relationships/image" Target="../media/image37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7.png"/><Relationship Id="rId5" Type="http://schemas.openxmlformats.org/officeDocument/2006/relationships/tags" Target="../tags/tag72.xml"/><Relationship Id="rId1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8.png"/><Relationship Id="rId18" Type="http://schemas.openxmlformats.org/officeDocument/2006/relationships/image" Target="../media/image45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7.png"/><Relationship Id="rId17" Type="http://schemas.openxmlformats.org/officeDocument/2006/relationships/image" Target="../media/image44.png"/><Relationship Id="rId2" Type="http://schemas.openxmlformats.org/officeDocument/2006/relationships/tags" Target="../tags/tag77.xml"/><Relationship Id="rId16" Type="http://schemas.openxmlformats.org/officeDocument/2006/relationships/image" Target="../media/image11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36.png"/><Relationship Id="rId5" Type="http://schemas.openxmlformats.org/officeDocument/2006/relationships/tags" Target="../tags/tag8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6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8.png"/><Relationship Id="rId18" Type="http://schemas.openxmlformats.org/officeDocument/2006/relationships/image" Target="../media/image46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7.png"/><Relationship Id="rId17" Type="http://schemas.openxmlformats.org/officeDocument/2006/relationships/image" Target="../media/image47.png"/><Relationship Id="rId2" Type="http://schemas.openxmlformats.org/officeDocument/2006/relationships/tags" Target="../tags/tag86.xml"/><Relationship Id="rId16" Type="http://schemas.openxmlformats.org/officeDocument/2006/relationships/image" Target="../media/image11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36.png"/><Relationship Id="rId5" Type="http://schemas.openxmlformats.org/officeDocument/2006/relationships/tags" Target="../tags/tag8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48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49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4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13.png"/><Relationship Id="rId5" Type="http://schemas.openxmlformats.org/officeDocument/2006/relationships/tags" Target="../tags/tag98.xml"/><Relationship Id="rId15" Type="http://schemas.openxmlformats.org/officeDocument/2006/relationships/image" Target="../media/image50.png"/><Relationship Id="rId10" Type="http://schemas.openxmlformats.org/officeDocument/2006/relationships/image" Target="../media/image12.png"/><Relationship Id="rId4" Type="http://schemas.openxmlformats.org/officeDocument/2006/relationships/tags" Target="../tags/tag97.xml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2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1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14.png"/><Relationship Id="rId5" Type="http://schemas.openxmlformats.org/officeDocument/2006/relationships/tags" Target="../tags/tag105.xml"/><Relationship Id="rId10" Type="http://schemas.openxmlformats.org/officeDocument/2006/relationships/image" Target="../media/image13.png"/><Relationship Id="rId4" Type="http://schemas.openxmlformats.org/officeDocument/2006/relationships/tags" Target="../tags/tag104.xml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4.png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3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14.png"/><Relationship Id="rId5" Type="http://schemas.openxmlformats.org/officeDocument/2006/relationships/tags" Target="../tags/tag111.xml"/><Relationship Id="rId10" Type="http://schemas.openxmlformats.org/officeDocument/2006/relationships/image" Target="../media/image13.png"/><Relationship Id="rId4" Type="http://schemas.openxmlformats.org/officeDocument/2006/relationships/tags" Target="../tags/tag110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15.xml"/><Relationship Id="rId7" Type="http://schemas.openxmlformats.org/officeDocument/2006/relationships/image" Target="../media/image36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6.png"/><Relationship Id="rId5" Type="http://schemas.openxmlformats.org/officeDocument/2006/relationships/tags" Target="../tags/tag117.xml"/><Relationship Id="rId10" Type="http://schemas.openxmlformats.org/officeDocument/2006/relationships/image" Target="../media/image55.png"/><Relationship Id="rId4" Type="http://schemas.openxmlformats.org/officeDocument/2006/relationships/tags" Target="../tags/tag116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20.xml"/><Relationship Id="rId7" Type="http://schemas.openxmlformats.org/officeDocument/2006/relationships/image" Target="../media/image36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7.png"/><Relationship Id="rId5" Type="http://schemas.openxmlformats.org/officeDocument/2006/relationships/tags" Target="../tags/tag122.xml"/><Relationship Id="rId10" Type="http://schemas.openxmlformats.org/officeDocument/2006/relationships/image" Target="../media/image51.png"/><Relationship Id="rId4" Type="http://schemas.openxmlformats.org/officeDocument/2006/relationships/tags" Target="../tags/tag121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image" Target="../media/image17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12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62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61.png"/><Relationship Id="rId5" Type="http://schemas.openxmlformats.org/officeDocument/2006/relationships/tags" Target="../tags/tag129.xml"/><Relationship Id="rId10" Type="http://schemas.openxmlformats.org/officeDocument/2006/relationships/image" Target="../media/image60.png"/><Relationship Id="rId4" Type="http://schemas.openxmlformats.org/officeDocument/2006/relationships/tags" Target="../tags/tag128.xm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image" Target="../media/image60.png"/><Relationship Id="rId18" Type="http://schemas.openxmlformats.org/officeDocument/2006/relationships/image" Target="../media/image11.png"/><Relationship Id="rId3" Type="http://schemas.openxmlformats.org/officeDocument/2006/relationships/tags" Target="../tags/tag133.xml"/><Relationship Id="rId21" Type="http://schemas.openxmlformats.org/officeDocument/2006/relationships/image" Target="../media/image14.png"/><Relationship Id="rId7" Type="http://schemas.openxmlformats.org/officeDocument/2006/relationships/tags" Target="../tags/tag137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0.png"/><Relationship Id="rId2" Type="http://schemas.openxmlformats.org/officeDocument/2006/relationships/tags" Target="../tags/tag13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tags" Target="../tags/tag140.xml"/><Relationship Id="rId19" Type="http://schemas.openxmlformats.org/officeDocument/2006/relationships/image" Target="../media/image12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9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65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64.png"/><Relationship Id="rId5" Type="http://schemas.openxmlformats.org/officeDocument/2006/relationships/tags" Target="../tags/tag146.xml"/><Relationship Id="rId1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tags" Target="../tags/tag145.xml"/><Relationship Id="rId9" Type="http://schemas.openxmlformats.org/officeDocument/2006/relationships/image" Target="../media/image60.png"/><Relationship Id="rId1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151.xml"/><Relationship Id="rId7" Type="http://schemas.openxmlformats.org/officeDocument/2006/relationships/image" Target="../media/image68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2.xml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155.xml"/><Relationship Id="rId7" Type="http://schemas.openxmlformats.org/officeDocument/2006/relationships/image" Target="../media/image68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56.xml"/><Relationship Id="rId9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159.xml"/><Relationship Id="rId7" Type="http://schemas.openxmlformats.org/officeDocument/2006/relationships/image" Target="../media/image30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5.png"/><Relationship Id="rId5" Type="http://schemas.openxmlformats.org/officeDocument/2006/relationships/tags" Target="../tags/tag161.xml"/><Relationship Id="rId10" Type="http://schemas.openxmlformats.org/officeDocument/2006/relationships/image" Target="../media/image74.png"/><Relationship Id="rId4" Type="http://schemas.openxmlformats.org/officeDocument/2006/relationships/tags" Target="../tags/tag160.xml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image" Target="../media/image79.png"/><Relationship Id="rId26" Type="http://schemas.openxmlformats.org/officeDocument/2006/relationships/image" Target="../media/image85.png"/><Relationship Id="rId3" Type="http://schemas.openxmlformats.org/officeDocument/2006/relationships/tags" Target="../tags/tag164.xml"/><Relationship Id="rId21" Type="http://schemas.openxmlformats.org/officeDocument/2006/relationships/image" Target="../media/image80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image" Target="../media/image78.png"/><Relationship Id="rId25" Type="http://schemas.openxmlformats.org/officeDocument/2006/relationships/image" Target="../media/image84.png"/><Relationship Id="rId2" Type="http://schemas.openxmlformats.org/officeDocument/2006/relationships/tags" Target="../tags/tag163.xml"/><Relationship Id="rId16" Type="http://schemas.openxmlformats.org/officeDocument/2006/relationships/image" Target="../media/image77.png"/><Relationship Id="rId20" Type="http://schemas.openxmlformats.org/officeDocument/2006/relationships/image" Target="../media/image65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83.png"/><Relationship Id="rId5" Type="http://schemas.openxmlformats.org/officeDocument/2006/relationships/tags" Target="../tags/tag166.xml"/><Relationship Id="rId15" Type="http://schemas.openxmlformats.org/officeDocument/2006/relationships/image" Target="../media/image76.png"/><Relationship Id="rId23" Type="http://schemas.openxmlformats.org/officeDocument/2006/relationships/image" Target="../media/image82.png"/><Relationship Id="rId10" Type="http://schemas.openxmlformats.org/officeDocument/2006/relationships/tags" Target="../tags/tag171.xml"/><Relationship Id="rId19" Type="http://schemas.openxmlformats.org/officeDocument/2006/relationships/image" Target="../media/image64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18" Type="http://schemas.openxmlformats.org/officeDocument/2006/relationships/image" Target="../media/image79.png"/><Relationship Id="rId26" Type="http://schemas.openxmlformats.org/officeDocument/2006/relationships/image" Target="../media/image89.png"/><Relationship Id="rId3" Type="http://schemas.openxmlformats.org/officeDocument/2006/relationships/tags" Target="../tags/tag177.xml"/><Relationship Id="rId21" Type="http://schemas.openxmlformats.org/officeDocument/2006/relationships/image" Target="../media/image86.png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image" Target="../media/image78.png"/><Relationship Id="rId25" Type="http://schemas.openxmlformats.org/officeDocument/2006/relationships/image" Target="../media/image84.png"/><Relationship Id="rId2" Type="http://schemas.openxmlformats.org/officeDocument/2006/relationships/tags" Target="../tags/tag176.xml"/><Relationship Id="rId16" Type="http://schemas.openxmlformats.org/officeDocument/2006/relationships/image" Target="../media/image77.png"/><Relationship Id="rId20" Type="http://schemas.openxmlformats.org/officeDocument/2006/relationships/image" Target="../media/image65.png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image" Target="../media/image88.png"/><Relationship Id="rId5" Type="http://schemas.openxmlformats.org/officeDocument/2006/relationships/tags" Target="../tags/tag179.xml"/><Relationship Id="rId15" Type="http://schemas.openxmlformats.org/officeDocument/2006/relationships/image" Target="../media/image76.png"/><Relationship Id="rId23" Type="http://schemas.openxmlformats.org/officeDocument/2006/relationships/image" Target="../media/image87.png"/><Relationship Id="rId10" Type="http://schemas.openxmlformats.org/officeDocument/2006/relationships/tags" Target="../tags/tag184.xml"/><Relationship Id="rId19" Type="http://schemas.openxmlformats.org/officeDocument/2006/relationships/image" Target="../media/image64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image" Target="../media/image78.png"/><Relationship Id="rId18" Type="http://schemas.openxmlformats.org/officeDocument/2006/relationships/image" Target="../media/image81.png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image" Target="../media/image77.png"/><Relationship Id="rId17" Type="http://schemas.openxmlformats.org/officeDocument/2006/relationships/image" Target="../media/image90.png"/><Relationship Id="rId2" Type="http://schemas.openxmlformats.org/officeDocument/2006/relationships/tags" Target="../tags/tag189.xml"/><Relationship Id="rId16" Type="http://schemas.openxmlformats.org/officeDocument/2006/relationships/image" Target="../media/image65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76.png"/><Relationship Id="rId5" Type="http://schemas.openxmlformats.org/officeDocument/2006/relationships/tags" Target="../tags/tag192.xml"/><Relationship Id="rId15" Type="http://schemas.openxmlformats.org/officeDocument/2006/relationships/image" Target="../media/image6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91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94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image" Target="../media/image93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../media/image78.png"/><Relationship Id="rId5" Type="http://schemas.openxmlformats.org/officeDocument/2006/relationships/tags" Target="../tags/tag201.xml"/><Relationship Id="rId15" Type="http://schemas.openxmlformats.org/officeDocument/2006/relationships/image" Target="../media/image95.png"/><Relationship Id="rId10" Type="http://schemas.openxmlformats.org/officeDocument/2006/relationships/image" Target="../media/image77.png"/><Relationship Id="rId4" Type="http://schemas.openxmlformats.org/officeDocument/2006/relationships/tags" Target="../tags/tag200.xml"/><Relationship Id="rId9" Type="http://schemas.openxmlformats.org/officeDocument/2006/relationships/image" Target="../media/image92.png"/><Relationship Id="rId1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image" Target="../media/image81.png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image" Target="../media/image79.png"/><Relationship Id="rId17" Type="http://schemas.openxmlformats.org/officeDocument/2006/relationships/image" Target="../media/image100.png"/><Relationship Id="rId2" Type="http://schemas.openxmlformats.org/officeDocument/2006/relationships/tags" Target="../tags/tag205.xml"/><Relationship Id="rId16" Type="http://schemas.openxmlformats.org/officeDocument/2006/relationships/image" Target="../media/image99.png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68.png"/><Relationship Id="rId5" Type="http://schemas.openxmlformats.org/officeDocument/2006/relationships/tags" Target="../tags/tag208.xml"/><Relationship Id="rId15" Type="http://schemas.openxmlformats.org/officeDocument/2006/relationships/image" Target="../media/image98.png"/><Relationship Id="rId10" Type="http://schemas.openxmlformats.org/officeDocument/2006/relationships/image" Target="../media/image96.png"/><Relationship Id="rId4" Type="http://schemas.openxmlformats.org/officeDocument/2006/relationships/tags" Target="../tags/tag207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image" Target="../media/image97.png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image" Target="../media/image81.png"/><Relationship Id="rId17" Type="http://schemas.openxmlformats.org/officeDocument/2006/relationships/image" Target="../media/image65.png"/><Relationship Id="rId2" Type="http://schemas.openxmlformats.org/officeDocument/2006/relationships/tags" Target="../tags/tag213.xml"/><Relationship Id="rId16" Type="http://schemas.openxmlformats.org/officeDocument/2006/relationships/image" Target="../media/image103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image" Target="../media/image68.png"/><Relationship Id="rId5" Type="http://schemas.openxmlformats.org/officeDocument/2006/relationships/tags" Target="../tags/tag216.xml"/><Relationship Id="rId15" Type="http://schemas.openxmlformats.org/officeDocument/2006/relationships/image" Target="../media/image102.png"/><Relationship Id="rId10" Type="http://schemas.openxmlformats.org/officeDocument/2006/relationships/image" Target="../media/image96.png"/><Relationship Id="rId4" Type="http://schemas.openxmlformats.org/officeDocument/2006/relationships/tags" Target="../tags/tag21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4.png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image" Target="../media/image97.pn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81.png"/><Relationship Id="rId5" Type="http://schemas.openxmlformats.org/officeDocument/2006/relationships/tags" Target="../tags/tag224.xml"/><Relationship Id="rId1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tags" Target="../tags/tag223.xml"/><Relationship Id="rId9" Type="http://schemas.openxmlformats.org/officeDocument/2006/relationships/image" Target="../media/image96.png"/><Relationship Id="rId14" Type="http://schemas.openxmlformats.org/officeDocument/2006/relationships/image" Target="../media/image1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81.png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12" Type="http://schemas.openxmlformats.org/officeDocument/2006/relationships/image" Target="../media/image79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image" Target="../media/image108.png"/><Relationship Id="rId5" Type="http://schemas.openxmlformats.org/officeDocument/2006/relationships/tags" Target="../tags/tag231.xml"/><Relationship Id="rId15" Type="http://schemas.openxmlformats.org/officeDocument/2006/relationships/image" Target="../media/image110.png"/><Relationship Id="rId10" Type="http://schemas.openxmlformats.org/officeDocument/2006/relationships/image" Target="../media/image107.png"/><Relationship Id="rId4" Type="http://schemas.openxmlformats.org/officeDocument/2006/relationships/tags" Target="../tags/tag230.xml"/><Relationship Id="rId9" Type="http://schemas.openxmlformats.org/officeDocument/2006/relationships/image" Target="../media/image106.png"/><Relationship Id="rId1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1.png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image" Target="../media/image81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108.png"/><Relationship Id="rId5" Type="http://schemas.openxmlformats.org/officeDocument/2006/relationships/tags" Target="../tags/tag238.xml"/><Relationship Id="rId15" Type="http://schemas.openxmlformats.org/officeDocument/2006/relationships/image" Target="../media/image65.png"/><Relationship Id="rId10" Type="http://schemas.openxmlformats.org/officeDocument/2006/relationships/image" Target="../media/image107.png"/><Relationship Id="rId4" Type="http://schemas.openxmlformats.org/officeDocument/2006/relationships/tags" Target="../tags/tag237.xml"/><Relationship Id="rId9" Type="http://schemas.openxmlformats.org/officeDocument/2006/relationships/image" Target="../media/image106.png"/><Relationship Id="rId14" Type="http://schemas.openxmlformats.org/officeDocument/2006/relationships/image" Target="../media/image1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243.xml"/><Relationship Id="rId7" Type="http://schemas.openxmlformats.org/officeDocument/2006/relationships/image" Target="../media/image106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4.png"/><Relationship Id="rId5" Type="http://schemas.openxmlformats.org/officeDocument/2006/relationships/tags" Target="../tags/tag245.xml"/><Relationship Id="rId10" Type="http://schemas.openxmlformats.org/officeDocument/2006/relationships/image" Target="../media/image113.png"/><Relationship Id="rId4" Type="http://schemas.openxmlformats.org/officeDocument/2006/relationships/tags" Target="../tags/tag244.xml"/><Relationship Id="rId9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image" Target="../media/image106.png"/><Relationship Id="rId18" Type="http://schemas.openxmlformats.org/officeDocument/2006/relationships/image" Target="../media/image115.png"/><Relationship Id="rId3" Type="http://schemas.openxmlformats.org/officeDocument/2006/relationships/tags" Target="../tags/tag248.xml"/><Relationship Id="rId21" Type="http://schemas.openxmlformats.org/officeDocument/2006/relationships/image" Target="../media/image84.png"/><Relationship Id="rId7" Type="http://schemas.openxmlformats.org/officeDocument/2006/relationships/tags" Target="../tags/tag25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81.png"/><Relationship Id="rId2" Type="http://schemas.openxmlformats.org/officeDocument/2006/relationships/tags" Target="../tags/tag247.xml"/><Relationship Id="rId16" Type="http://schemas.openxmlformats.org/officeDocument/2006/relationships/image" Target="../media/image79.png"/><Relationship Id="rId20" Type="http://schemas.openxmlformats.org/officeDocument/2006/relationships/image" Target="../media/image117.png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5" Type="http://schemas.openxmlformats.org/officeDocument/2006/relationships/image" Target="../media/image114.png"/><Relationship Id="rId10" Type="http://schemas.openxmlformats.org/officeDocument/2006/relationships/tags" Target="../tags/tag255.xml"/><Relationship Id="rId19" Type="http://schemas.openxmlformats.org/officeDocument/2006/relationships/image" Target="../media/image116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image" Target="../media/image107.png"/><Relationship Id="rId22" Type="http://schemas.openxmlformats.org/officeDocument/2006/relationships/image" Target="../media/image11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image" Target="../media/image106.png"/><Relationship Id="rId18" Type="http://schemas.openxmlformats.org/officeDocument/2006/relationships/image" Target="../media/image120.png"/><Relationship Id="rId3" Type="http://schemas.openxmlformats.org/officeDocument/2006/relationships/tags" Target="../tags/tag259.xml"/><Relationship Id="rId21" Type="http://schemas.openxmlformats.org/officeDocument/2006/relationships/image" Target="../media/image122.png"/><Relationship Id="rId7" Type="http://schemas.openxmlformats.org/officeDocument/2006/relationships/tags" Target="../tags/tag26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19.png"/><Relationship Id="rId2" Type="http://schemas.openxmlformats.org/officeDocument/2006/relationships/tags" Target="../tags/tag258.xml"/><Relationship Id="rId16" Type="http://schemas.openxmlformats.org/officeDocument/2006/relationships/image" Target="../media/image81.png"/><Relationship Id="rId20" Type="http://schemas.openxmlformats.org/officeDocument/2006/relationships/image" Target="../media/image84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5" Type="http://schemas.openxmlformats.org/officeDocument/2006/relationships/tags" Target="../tags/tag261.xml"/><Relationship Id="rId15" Type="http://schemas.openxmlformats.org/officeDocument/2006/relationships/image" Target="../media/image114.png"/><Relationship Id="rId10" Type="http://schemas.openxmlformats.org/officeDocument/2006/relationships/tags" Target="../tags/tag266.xml"/><Relationship Id="rId19" Type="http://schemas.openxmlformats.org/officeDocument/2006/relationships/image" Target="../media/image121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image" Target="../media/image107.png"/><Relationship Id="rId22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3.png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image" Target="../media/image81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image" Target="../media/image114.png"/><Relationship Id="rId5" Type="http://schemas.openxmlformats.org/officeDocument/2006/relationships/tags" Target="../tags/tag272.xml"/><Relationship Id="rId15" Type="http://schemas.openxmlformats.org/officeDocument/2006/relationships/image" Target="../media/image64.png"/><Relationship Id="rId10" Type="http://schemas.openxmlformats.org/officeDocument/2006/relationships/image" Target="../media/image107.png"/><Relationship Id="rId4" Type="http://schemas.openxmlformats.org/officeDocument/2006/relationships/tags" Target="../tags/tag271.xml"/><Relationship Id="rId9" Type="http://schemas.openxmlformats.org/officeDocument/2006/relationships/image" Target="../media/image106.png"/><Relationship Id="rId14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tags" Target="../tags/tag8.xml"/><Relationship Id="rId21" Type="http://schemas.openxmlformats.org/officeDocument/2006/relationships/image" Target="../media/image14.png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tags" Target="../tags/tag15.xml"/><Relationship Id="rId19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image" Target="../media/image125.png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12" Type="http://schemas.openxmlformats.org/officeDocument/2006/relationships/image" Target="../media/image114.png"/><Relationship Id="rId17" Type="http://schemas.openxmlformats.org/officeDocument/2006/relationships/image" Target="../media/image129.png"/><Relationship Id="rId2" Type="http://schemas.openxmlformats.org/officeDocument/2006/relationships/tags" Target="../tags/tag276.xml"/><Relationship Id="rId16" Type="http://schemas.openxmlformats.org/officeDocument/2006/relationships/image" Target="../media/image128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image" Target="../media/image107.png"/><Relationship Id="rId5" Type="http://schemas.openxmlformats.org/officeDocument/2006/relationships/tags" Target="../tags/tag279.xml"/><Relationship Id="rId15" Type="http://schemas.openxmlformats.org/officeDocument/2006/relationships/image" Target="../media/image127.png"/><Relationship Id="rId10" Type="http://schemas.openxmlformats.org/officeDocument/2006/relationships/image" Target="../media/image106.png"/><Relationship Id="rId4" Type="http://schemas.openxmlformats.org/officeDocument/2006/relationships/tags" Target="../tags/tag27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2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image" Target="../media/image125.png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12" Type="http://schemas.openxmlformats.org/officeDocument/2006/relationships/image" Target="../media/image114.png"/><Relationship Id="rId17" Type="http://schemas.openxmlformats.org/officeDocument/2006/relationships/image" Target="../media/image132.png"/><Relationship Id="rId2" Type="http://schemas.openxmlformats.org/officeDocument/2006/relationships/tags" Target="../tags/tag284.xml"/><Relationship Id="rId16" Type="http://schemas.openxmlformats.org/officeDocument/2006/relationships/image" Target="../media/image81.png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image" Target="../media/image107.png"/><Relationship Id="rId5" Type="http://schemas.openxmlformats.org/officeDocument/2006/relationships/tags" Target="../tags/tag287.xml"/><Relationship Id="rId15" Type="http://schemas.openxmlformats.org/officeDocument/2006/relationships/image" Target="../media/image131.png"/><Relationship Id="rId10" Type="http://schemas.openxmlformats.org/officeDocument/2006/relationships/image" Target="../media/image106.png"/><Relationship Id="rId4" Type="http://schemas.openxmlformats.org/officeDocument/2006/relationships/tags" Target="../tags/tag28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image" Target="../media/image134.png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image" Target="../media/image133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296.xml"/><Relationship Id="rId7" Type="http://schemas.openxmlformats.org/officeDocument/2006/relationships/image" Target="../media/image59.png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37.png"/><Relationship Id="rId5" Type="http://schemas.openxmlformats.org/officeDocument/2006/relationships/tags" Target="../tags/tag298.xml"/><Relationship Id="rId10" Type="http://schemas.openxmlformats.org/officeDocument/2006/relationships/image" Target="../media/image136.png"/><Relationship Id="rId4" Type="http://schemas.openxmlformats.org/officeDocument/2006/relationships/tags" Target="../tags/tag297.xml"/><Relationship Id="rId9" Type="http://schemas.openxmlformats.org/officeDocument/2006/relationships/image" Target="../media/image13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tags" Target="../tags/tag301.xml"/><Relationship Id="rId7" Type="http://schemas.openxmlformats.org/officeDocument/2006/relationships/image" Target="../media/image139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13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02.xml"/><Relationship Id="rId9" Type="http://schemas.openxmlformats.org/officeDocument/2006/relationships/image" Target="../media/image14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image" Target="../media/image138.png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image" Target="../media/image81.png"/><Relationship Id="rId17" Type="http://schemas.openxmlformats.org/officeDocument/2006/relationships/image" Target="../media/image145.png"/><Relationship Id="rId2" Type="http://schemas.openxmlformats.org/officeDocument/2006/relationships/tags" Target="../tags/tag304.xml"/><Relationship Id="rId16" Type="http://schemas.openxmlformats.org/officeDocument/2006/relationships/image" Target="../media/image144.png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140.png"/><Relationship Id="rId5" Type="http://schemas.openxmlformats.org/officeDocument/2006/relationships/tags" Target="../tags/tag307.xml"/><Relationship Id="rId15" Type="http://schemas.openxmlformats.org/officeDocument/2006/relationships/image" Target="../media/image143.png"/><Relationship Id="rId10" Type="http://schemas.openxmlformats.org/officeDocument/2006/relationships/image" Target="../media/image139.png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4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image" Target="../media/image142.png"/><Relationship Id="rId18" Type="http://schemas.openxmlformats.org/officeDocument/2006/relationships/image" Target="../media/image146.png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12" Type="http://schemas.openxmlformats.org/officeDocument/2006/relationships/image" Target="../media/image138.png"/><Relationship Id="rId17" Type="http://schemas.openxmlformats.org/officeDocument/2006/relationships/image" Target="../media/image141.png"/><Relationship Id="rId2" Type="http://schemas.openxmlformats.org/officeDocument/2006/relationships/tags" Target="../tags/tag312.xml"/><Relationship Id="rId16" Type="http://schemas.openxmlformats.org/officeDocument/2006/relationships/image" Target="../media/image145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image" Target="../media/image81.png"/><Relationship Id="rId5" Type="http://schemas.openxmlformats.org/officeDocument/2006/relationships/tags" Target="../tags/tag315.xml"/><Relationship Id="rId15" Type="http://schemas.openxmlformats.org/officeDocument/2006/relationships/image" Target="../media/image14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47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48.png"/><Relationship Id="rId3" Type="http://schemas.openxmlformats.org/officeDocument/2006/relationships/tags" Target="../tags/tag32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46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tags" Target="../tags/tag325.xml"/><Relationship Id="rId11" Type="http://schemas.openxmlformats.org/officeDocument/2006/relationships/image" Target="../media/image143.png"/><Relationship Id="rId5" Type="http://schemas.openxmlformats.org/officeDocument/2006/relationships/tags" Target="../tags/tag324.xml"/><Relationship Id="rId10" Type="http://schemas.openxmlformats.org/officeDocument/2006/relationships/image" Target="../media/image142.png"/><Relationship Id="rId4" Type="http://schemas.openxmlformats.org/officeDocument/2006/relationships/tags" Target="../tags/tag323.xml"/><Relationship Id="rId9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0.png"/><Relationship Id="rId5" Type="http://schemas.openxmlformats.org/officeDocument/2006/relationships/tags" Target="../tags/tag21.xml"/><Relationship Id="rId10" Type="http://schemas.openxmlformats.org/officeDocument/2006/relationships/image" Target="../media/image19.png"/><Relationship Id="rId4" Type="http://schemas.openxmlformats.org/officeDocument/2006/relationships/tags" Target="../tags/tag20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5.xml"/><Relationship Id="rId7" Type="http://schemas.openxmlformats.org/officeDocument/2006/relationships/image" Target="../media/image2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6.png"/><Relationship Id="rId5" Type="http://schemas.openxmlformats.org/officeDocument/2006/relationships/tags" Target="../tags/tag27.xml"/><Relationship Id="rId10" Type="http://schemas.openxmlformats.org/officeDocument/2006/relationships/image" Target="../media/image25.png"/><Relationship Id="rId4" Type="http://schemas.openxmlformats.org/officeDocument/2006/relationships/tags" Target="../tags/tag26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0.xml"/><Relationship Id="rId7" Type="http://schemas.openxmlformats.org/officeDocument/2006/relationships/image" Target="../media/image2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0.png"/><Relationship Id="rId5" Type="http://schemas.openxmlformats.org/officeDocument/2006/relationships/tags" Target="../tags/tag32.xml"/><Relationship Id="rId10" Type="http://schemas.openxmlformats.org/officeDocument/2006/relationships/image" Target="../media/image29.png"/><Relationship Id="rId4" Type="http://schemas.openxmlformats.org/officeDocument/2006/relationships/tags" Target="../tags/tag31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33.png"/><Relationship Id="rId5" Type="http://schemas.openxmlformats.org/officeDocument/2006/relationships/tags" Target="../tags/tag37.xml"/><Relationship Id="rId10" Type="http://schemas.openxmlformats.org/officeDocument/2006/relationships/image" Target="../media/image32.png"/><Relationship Id="rId4" Type="http://schemas.openxmlformats.org/officeDocument/2006/relationships/tags" Target="../tags/tag36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36.png"/><Relationship Id="rId18" Type="http://schemas.openxmlformats.org/officeDocument/2006/relationships/image" Target="../media/image11.png"/><Relationship Id="rId3" Type="http://schemas.openxmlformats.org/officeDocument/2006/relationships/tags" Target="../tags/tag41.xml"/><Relationship Id="rId21" Type="http://schemas.openxmlformats.org/officeDocument/2006/relationships/image" Target="../media/image14.png"/><Relationship Id="rId7" Type="http://schemas.openxmlformats.org/officeDocument/2006/relationships/tags" Target="../tags/tag45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0.png"/><Relationship Id="rId2" Type="http://schemas.openxmlformats.org/officeDocument/2006/relationships/tags" Target="../tags/tag40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tags" Target="../tags/tag48.xml"/><Relationship Id="rId19" Type="http://schemas.openxmlformats.org/officeDocument/2006/relationships/image" Target="../media/image12.pn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מרחבים וקטורים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27086"/>
              </p:ext>
            </p:extLst>
          </p:nvPr>
        </p:nvGraphicFramePr>
        <p:xfrm>
          <a:off x="5940425" y="1325563"/>
          <a:ext cx="6143625" cy="3347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36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5954606" y="1911350"/>
            <a:ext cx="6072759" cy="2738574"/>
            <a:chOff x="3435350" y="2349500"/>
            <a:chExt cx="6072759" cy="2738574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</p:grpSp>
      <p:sp>
        <p:nvSpPr>
          <p:cNvPr id="4" name="אליפסה 3"/>
          <p:cNvSpPr/>
          <p:nvPr/>
        </p:nvSpPr>
        <p:spPr>
          <a:xfrm>
            <a:off x="7526231" y="1730699"/>
            <a:ext cx="3752850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3" y="1911350"/>
            <a:ext cx="4189324" cy="95051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67292" y="1204986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368508" y="4388314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3" y="5253869"/>
            <a:ext cx="7893329" cy="95051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2400" y="3195570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החיבור שלהם שייך ל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49725"/>
            <a:ext cx="907771" cy="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9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5940425" y="1325563"/>
          <a:ext cx="6143625" cy="3347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36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5954606" y="1911350"/>
            <a:ext cx="6072759" cy="2738574"/>
            <a:chOff x="3435350" y="2349500"/>
            <a:chExt cx="6072759" cy="2738574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</p:grpSp>
      <p:sp>
        <p:nvSpPr>
          <p:cNvPr id="4" name="אליפסה 3"/>
          <p:cNvSpPr/>
          <p:nvPr/>
        </p:nvSpPr>
        <p:spPr>
          <a:xfrm>
            <a:off x="6119242" y="2391343"/>
            <a:ext cx="6072758" cy="7875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6" y="1599218"/>
            <a:ext cx="4194353" cy="14534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45202" y="1063281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004251" y="4333717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5" y="4879485"/>
            <a:ext cx="11076813" cy="145343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6200" y="3206552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מתקיימת קיבוציות.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55" y="4879485"/>
            <a:ext cx="11076813" cy="14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5940425" y="1325563"/>
          <a:ext cx="6143625" cy="3347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36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5954606" y="1911350"/>
            <a:ext cx="6072759" cy="2738574"/>
            <a:chOff x="3435350" y="2349500"/>
            <a:chExt cx="6072759" cy="2738574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</p:grpSp>
      <p:sp>
        <p:nvSpPr>
          <p:cNvPr id="4" name="אליפסה 3"/>
          <p:cNvSpPr/>
          <p:nvPr/>
        </p:nvSpPr>
        <p:spPr>
          <a:xfrm>
            <a:off x="7187484" y="2988820"/>
            <a:ext cx="3752850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3" y="1911350"/>
            <a:ext cx="4189324" cy="95051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67292" y="1204986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368508" y="4388314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3" y="5581058"/>
            <a:ext cx="11120713" cy="95051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52400" y="3195570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חילופיות</a:t>
            </a:r>
            <a:endParaRPr lang="he-IL" sz="2800" dirty="0"/>
          </a:p>
        </p:txBody>
      </p:sp>
      <p:cxnSp>
        <p:nvCxnSpPr>
          <p:cNvPr id="6" name="מחבר חץ ישר 5"/>
          <p:cNvCxnSpPr/>
          <p:nvPr/>
        </p:nvCxnSpPr>
        <p:spPr>
          <a:xfrm>
            <a:off x="10696575" y="5210175"/>
            <a:ext cx="762000" cy="475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05750" y="4936082"/>
            <a:ext cx="2694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חילופיות בשדה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5169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2" grpId="0"/>
      <p:bldP spid="35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5940425" y="1325563"/>
          <a:ext cx="6143625" cy="3347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36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5954606" y="1911350"/>
            <a:ext cx="6072759" cy="2738574"/>
            <a:chOff x="3435350" y="2349500"/>
            <a:chExt cx="6072759" cy="2738574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</p:grpSp>
      <p:sp>
        <p:nvSpPr>
          <p:cNvPr id="4" name="אליפסה 3"/>
          <p:cNvSpPr/>
          <p:nvPr/>
        </p:nvSpPr>
        <p:spPr>
          <a:xfrm>
            <a:off x="6658547" y="3481663"/>
            <a:ext cx="4800028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0" y="2490503"/>
            <a:ext cx="4483532" cy="45011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45202" y="3795060"/>
            <a:ext cx="2961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אכן, יהיה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89" y="5590644"/>
            <a:ext cx="9746590" cy="95051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1733" y="1220288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קיום נטרלי לחיבור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00923" y="1895088"/>
            <a:ext cx="13060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30" y="4393367"/>
            <a:ext cx="2854071" cy="41490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45202" y="3190178"/>
            <a:ext cx="29631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הוא נטרלי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245201" y="4847342"/>
            <a:ext cx="2961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cxnSp>
        <p:nvCxnSpPr>
          <p:cNvPr id="30" name="מחבר חץ ישר 29"/>
          <p:cNvCxnSpPr/>
          <p:nvPr/>
        </p:nvCxnSpPr>
        <p:spPr>
          <a:xfrm flipH="1">
            <a:off x="6763322" y="5381894"/>
            <a:ext cx="3133153" cy="869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48700" y="4858674"/>
            <a:ext cx="32326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נטרליות</a:t>
            </a:r>
            <a:r>
              <a:rPr lang="he-IL" sz="2800" dirty="0" smtClean="0"/>
              <a:t> של 0 בשדה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367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28" grpId="0"/>
      <p:bldP spid="29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5940425" y="1325563"/>
          <a:ext cx="6143625" cy="33474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436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5954606" y="1911350"/>
            <a:ext cx="6072759" cy="2738574"/>
            <a:chOff x="3435350" y="2349500"/>
            <a:chExt cx="6072759" cy="2738574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</p:grpSp>
      <p:sp>
        <p:nvSpPr>
          <p:cNvPr id="4" name="אליפסה 3"/>
          <p:cNvSpPr/>
          <p:nvPr/>
        </p:nvSpPr>
        <p:spPr>
          <a:xfrm>
            <a:off x="5645164" y="3995959"/>
            <a:ext cx="6546835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2245201" y="4086774"/>
            <a:ext cx="2961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אכן,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0" y="5590644"/>
            <a:ext cx="7679589" cy="88262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1733" y="1220288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קיום נגדי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00923" y="1895088"/>
            <a:ext cx="13060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398288" y="3142698"/>
            <a:ext cx="38259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הוא הנגדי (כלומר החיבור בניהם הוא 0)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8" y="1909030"/>
            <a:ext cx="2854071" cy="4149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00922" y="2556917"/>
            <a:ext cx="13060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8" y="2570859"/>
            <a:ext cx="3163367" cy="41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25" grpId="0"/>
      <p:bldP spid="28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124963"/>
              </p:ext>
            </p:extLst>
          </p:nvPr>
        </p:nvGraphicFramePr>
        <p:xfrm>
          <a:off x="8426450" y="1325563"/>
          <a:ext cx="3248025" cy="37741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1" y="2353081"/>
            <a:ext cx="1302563" cy="30426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5" y="3029318"/>
            <a:ext cx="2612669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93" y="4133784"/>
            <a:ext cx="1342796" cy="341986"/>
          </a:xfrm>
          <a:prstGeom prst="rect">
            <a:avLst/>
          </a:prstGeom>
        </p:spPr>
      </p:pic>
      <p:sp>
        <p:nvSpPr>
          <p:cNvPr id="17" name="אליפסה 16"/>
          <p:cNvSpPr/>
          <p:nvPr/>
        </p:nvSpPr>
        <p:spPr>
          <a:xfrm>
            <a:off x="8541216" y="2138483"/>
            <a:ext cx="3076574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9" y="1959889"/>
            <a:ext cx="5622646" cy="450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53192" y="1204986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4408" y="4388314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590675" y="2782982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הכפל בניהם שייך ל 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93" y="2844926"/>
            <a:ext cx="907771" cy="41490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5" y="5238147"/>
            <a:ext cx="9178290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8426450" y="1325563"/>
          <a:ext cx="3248025" cy="37741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1" y="2353081"/>
            <a:ext cx="1302563" cy="30426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5" y="3029318"/>
            <a:ext cx="2612669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93" y="4133784"/>
            <a:ext cx="1342796" cy="341986"/>
          </a:xfrm>
          <a:prstGeom prst="rect">
            <a:avLst/>
          </a:prstGeom>
        </p:spPr>
      </p:pic>
      <p:sp>
        <p:nvSpPr>
          <p:cNvPr id="17" name="אליפסה 16"/>
          <p:cNvSpPr/>
          <p:nvPr/>
        </p:nvSpPr>
        <p:spPr>
          <a:xfrm>
            <a:off x="8413572" y="2885605"/>
            <a:ext cx="3076574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9" y="1959889"/>
            <a:ext cx="6065216" cy="450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53192" y="1204986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4408" y="4388314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590675" y="2782982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קיבוציות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" y="5169965"/>
            <a:ext cx="11833708" cy="14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8426450" y="1325563"/>
          <a:ext cx="3248025" cy="37741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תמונה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1" y="2353081"/>
            <a:ext cx="1302563" cy="30426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5" y="3029318"/>
            <a:ext cx="2612669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593" y="4133784"/>
            <a:ext cx="1342796" cy="341986"/>
          </a:xfrm>
          <a:prstGeom prst="rect">
            <a:avLst/>
          </a:prstGeom>
        </p:spPr>
      </p:pic>
      <p:sp>
        <p:nvSpPr>
          <p:cNvPr id="17" name="אליפסה 16"/>
          <p:cNvSpPr/>
          <p:nvPr/>
        </p:nvSpPr>
        <p:spPr>
          <a:xfrm>
            <a:off x="8337372" y="3885659"/>
            <a:ext cx="3076574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27" y="1957650"/>
            <a:ext cx="4315054" cy="450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53192" y="1204986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854408" y="4388314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590675" y="2782982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כפל ביחידה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6" y="5169964"/>
            <a:ext cx="8798585" cy="95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30706"/>
              </p:ext>
            </p:extLst>
          </p:nvPr>
        </p:nvGraphicFramePr>
        <p:xfrm>
          <a:off x="190500" y="1325563"/>
          <a:ext cx="11483975" cy="25317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143625"/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/>
                      <a:endParaRPr lang="en-US" sz="2800" dirty="0" smtClean="0"/>
                    </a:p>
                    <a:p>
                      <a:pPr algn="ctr" rtl="1"/>
                      <a:r>
                        <a:rPr lang="he-IL" sz="2800" dirty="0" smtClean="0"/>
                        <a:t>פילוג</a:t>
                      </a:r>
                      <a:endParaRPr lang="he-IL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2143635" y="2537623"/>
            <a:ext cx="4211955" cy="1063997"/>
            <a:chOff x="1810260" y="5376073"/>
            <a:chExt cx="4211955" cy="1063997"/>
          </a:xfrm>
        </p:grpSpPr>
        <p:pic>
          <p:nvPicPr>
            <p:cNvPr id="28" name="תמונה 2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5376073"/>
              <a:ext cx="4211955" cy="417424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6022646"/>
              <a:ext cx="3545586" cy="417424"/>
            </a:xfrm>
            <a:prstGeom prst="rect">
              <a:avLst/>
            </a:prstGeom>
          </p:spPr>
        </p:pic>
      </p:grp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6" y="4152520"/>
            <a:ext cx="8589875" cy="450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554042" y="4083472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026233" y="4763667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591300" y="4763667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פילוג</a:t>
            </a:r>
            <a:endParaRPr lang="he-IL" sz="2800" dirty="0"/>
          </a:p>
        </p:txBody>
      </p:sp>
      <p:sp>
        <p:nvSpPr>
          <p:cNvPr id="34" name="אליפסה 33"/>
          <p:cNvSpPr/>
          <p:nvPr/>
        </p:nvSpPr>
        <p:spPr>
          <a:xfrm>
            <a:off x="1400175" y="2430606"/>
            <a:ext cx="6493702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" y="5220208"/>
            <a:ext cx="12117422" cy="14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202" y="45263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/>
        </p:nvGraphicFramePr>
        <p:xfrm>
          <a:off x="190500" y="1325563"/>
          <a:ext cx="11483975" cy="25317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143625"/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/>
                      <a:endParaRPr lang="en-US" sz="2800" dirty="0" smtClean="0"/>
                    </a:p>
                    <a:p>
                      <a:pPr algn="ctr" rtl="1"/>
                      <a:r>
                        <a:rPr lang="he-IL" sz="2800" dirty="0" smtClean="0"/>
                        <a:t>פילוג</a:t>
                      </a:r>
                      <a:endParaRPr lang="he-IL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2143635" y="2537623"/>
            <a:ext cx="4211955" cy="1063997"/>
            <a:chOff x="1810260" y="5376073"/>
            <a:chExt cx="4211955" cy="1063997"/>
          </a:xfrm>
        </p:grpSpPr>
        <p:pic>
          <p:nvPicPr>
            <p:cNvPr id="28" name="תמונה 2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5376073"/>
              <a:ext cx="4211955" cy="417424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6022646"/>
              <a:ext cx="3545586" cy="417424"/>
            </a:xfrm>
            <a:prstGeom prst="rect">
              <a:avLst/>
            </a:prstGeom>
          </p:spPr>
        </p:pic>
      </p:grp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66" y="4140953"/>
            <a:ext cx="6065216" cy="450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554042" y="4083472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8026233" y="4763667"/>
            <a:ext cx="1642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6591300" y="4763667"/>
            <a:ext cx="47952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 פילוג</a:t>
            </a:r>
            <a:endParaRPr lang="he-IL" sz="2800" dirty="0"/>
          </a:p>
        </p:txBody>
      </p:sp>
      <p:sp>
        <p:nvSpPr>
          <p:cNvPr id="34" name="אליפסה 33"/>
          <p:cNvSpPr/>
          <p:nvPr/>
        </p:nvSpPr>
        <p:spPr>
          <a:xfrm>
            <a:off x="865101" y="3047644"/>
            <a:ext cx="6493702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3862"/>
            <a:ext cx="11861407" cy="8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/>
          <a:lstStyle/>
          <a:p>
            <a:r>
              <a:rPr lang="he-IL" dirty="0" smtClean="0"/>
              <a:t>הגדרה: מרחב </a:t>
            </a:r>
            <a:r>
              <a:rPr lang="he-IL" dirty="0" err="1" smtClean="0"/>
              <a:t>וקטורי</a:t>
            </a:r>
            <a:r>
              <a:rPr lang="he-IL" dirty="0" smtClean="0"/>
              <a:t> (מ"ו) הוא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66" y="332581"/>
            <a:ext cx="2788796" cy="660400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V="1">
            <a:off x="2642616" y="1060704"/>
            <a:ext cx="612648" cy="7658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/>
          <p:nvPr/>
        </p:nvCxnSpPr>
        <p:spPr>
          <a:xfrm flipV="1">
            <a:off x="3406902" y="1012698"/>
            <a:ext cx="648462" cy="29755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 flipH="1" flipV="1">
            <a:off x="4892040" y="1170432"/>
            <a:ext cx="763586" cy="13412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חץ ישר 27"/>
          <p:cNvCxnSpPr/>
          <p:nvPr/>
        </p:nvCxnSpPr>
        <p:spPr>
          <a:xfrm flipH="1" flipV="1">
            <a:off x="5596128" y="777240"/>
            <a:ext cx="2094038" cy="15971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7098" y="1874520"/>
            <a:ext cx="281184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קבוצה המכונה מ"ו. כל איבר בקבוצה נקרא וקטור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690054" y="3988275"/>
            <a:ext cx="281184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שדה. כל איבר בשדה נקרא </a:t>
            </a:r>
            <a:r>
              <a:rPr lang="he-IL" sz="2800" dirty="0" err="1" smtClean="0"/>
              <a:t>סקלאר</a:t>
            </a:r>
            <a:endParaRPr lang="he-IL" sz="2800" dirty="0" smtClean="0"/>
          </a:p>
          <a:p>
            <a:pPr algn="ctr"/>
            <a:r>
              <a:rPr lang="he-IL" sz="2800" dirty="0" smtClean="0"/>
              <a:t>אפשר לחשוב</a:t>
            </a:r>
          </a:p>
          <a:p>
            <a:pPr algn="ctr"/>
            <a:r>
              <a:rPr lang="he-IL" sz="2800" dirty="0" smtClean="0"/>
              <a:t>על הממשיים</a:t>
            </a:r>
          </a:p>
          <a:p>
            <a:pPr algn="ctr"/>
            <a:r>
              <a:rPr lang="he-IL" sz="2800" dirty="0" smtClean="0"/>
              <a:t>או המרוכבים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4501896" y="2462430"/>
            <a:ext cx="28118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פעולת חיבור </a:t>
            </a:r>
          </a:p>
          <a:p>
            <a:pPr algn="ctr"/>
            <a:r>
              <a:rPr lang="he-IL" sz="2800" dirty="0" smtClean="0"/>
              <a:t>בין 2 וקטורים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703882" y="2266442"/>
            <a:ext cx="281184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פעולת "כפל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"</a:t>
            </a:r>
          </a:p>
          <a:p>
            <a:pPr algn="ctr"/>
            <a:r>
              <a:rPr lang="he-IL" sz="2800" dirty="0" smtClean="0"/>
              <a:t>בין וקטור </a:t>
            </a:r>
            <a:r>
              <a:rPr lang="he-IL" sz="2800" dirty="0" err="1" smtClean="0"/>
              <a:t>לסקלאר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59" y="4410834"/>
            <a:ext cx="1682499" cy="168249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124194" y="3988275"/>
            <a:ext cx="453554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גם בשדה יש </a:t>
            </a:r>
          </a:p>
          <a:p>
            <a:pPr algn="ctr"/>
            <a:r>
              <a:rPr lang="he-IL" sz="2800" dirty="0" smtClean="0"/>
              <a:t>פעולת חיבור (בין 2 </a:t>
            </a:r>
            <a:r>
              <a:rPr lang="he-IL" sz="2800" dirty="0" err="1" smtClean="0"/>
              <a:t>סקלארים</a:t>
            </a:r>
            <a:r>
              <a:rPr lang="he-IL" sz="2800" dirty="0" smtClean="0"/>
              <a:t>) ופעולת כפל (בין 2 </a:t>
            </a:r>
            <a:r>
              <a:rPr lang="he-IL" sz="2800" dirty="0" err="1" smtClean="0"/>
              <a:t>סקלארים</a:t>
            </a:r>
            <a:r>
              <a:rPr lang="he-IL" sz="2800" dirty="0" smtClean="0"/>
              <a:t>)</a:t>
            </a:r>
            <a:endParaRPr lang="he-IL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124194" y="5616279"/>
            <a:ext cx="453554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משמעות לכפל בין וקטורים</a:t>
            </a:r>
          </a:p>
          <a:p>
            <a:pPr algn="ctr"/>
            <a:endParaRPr lang="he-IL" sz="28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422" y="6160758"/>
            <a:ext cx="963092" cy="306781"/>
          </a:xfrm>
          <a:prstGeom prst="rect">
            <a:avLst/>
          </a:prstGeom>
        </p:spPr>
      </p:pic>
      <p:sp>
        <p:nvSpPr>
          <p:cNvPr id="43" name="כפל 42"/>
          <p:cNvSpPr/>
          <p:nvPr/>
        </p:nvSpPr>
        <p:spPr>
          <a:xfrm>
            <a:off x="7910422" y="6061561"/>
            <a:ext cx="1013553" cy="50517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6" grpId="0"/>
      <p:bldP spid="38" grpId="0" animBg="1"/>
      <p:bldP spid="41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מרחב  הפולינומים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1" y="1260828"/>
            <a:ext cx="11240262" cy="450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4820" y="1918230"/>
            <a:ext cx="6724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333" y="2092946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0725" y="2514827"/>
            <a:ext cx="950508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</a:t>
            </a:r>
            <a:r>
              <a:rPr lang="he-IL" sz="2800" dirty="0" err="1" smtClean="0"/>
              <a:t>הפעולת</a:t>
            </a:r>
            <a:r>
              <a:rPr lang="he-IL" sz="2800" dirty="0" smtClean="0"/>
              <a:t>: חיבור פולינומים וכפל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דומים למקרה הקודם</a:t>
            </a:r>
          </a:p>
          <a:p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7914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09650" y="250825"/>
            <a:ext cx="10515600" cy="1325563"/>
          </a:xfrm>
        </p:spPr>
        <p:txBody>
          <a:bodyPr/>
          <a:lstStyle/>
          <a:p>
            <a:pPr algn="ctr"/>
            <a:r>
              <a:rPr lang="he-IL" dirty="0" smtClean="0"/>
              <a:t>תתי מרחבים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5877961" y="1504950"/>
            <a:ext cx="6115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יהא       מ"ו מעל שדה       .</a:t>
            </a: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836" y="1623228"/>
            <a:ext cx="299237" cy="29420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80" y="1630772"/>
            <a:ext cx="238887" cy="28666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211" y="2562833"/>
            <a:ext cx="1307590" cy="344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473473"/>
            <a:ext cx="10353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יקרא תת מרחב (ת"מ) אם הוא מ"ו בפני עצמו ביחס לפעולות של </a:t>
            </a:r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2613125"/>
            <a:ext cx="299237" cy="2942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77961" y="3441996"/>
            <a:ext cx="6115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סימון:</a:t>
            </a:r>
          </a:p>
        </p:txBody>
      </p:sp>
      <p:cxnSp>
        <p:nvCxnSpPr>
          <p:cNvPr id="10" name="מחבר חץ ישר 9"/>
          <p:cNvCxnSpPr/>
          <p:nvPr/>
        </p:nvCxnSpPr>
        <p:spPr>
          <a:xfrm flipV="1">
            <a:off x="10130073" y="2996693"/>
            <a:ext cx="890352" cy="108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15349" y="4002254"/>
            <a:ext cx="17250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תת קבוצה</a:t>
            </a:r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333" y="3578469"/>
            <a:ext cx="1307590" cy="344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77961" y="4783613"/>
            <a:ext cx="6115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20" y="4889409"/>
            <a:ext cx="1999107" cy="417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9312" y="4783613"/>
            <a:ext cx="6115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נקראים ת"מ </a:t>
            </a:r>
            <a:r>
              <a:rPr lang="he-IL" sz="2800" dirty="0" err="1" smtClean="0"/>
              <a:t>טריוואלים</a:t>
            </a:r>
            <a:endParaRPr lang="he-IL" sz="2800" dirty="0" smtClean="0"/>
          </a:p>
        </p:txBody>
      </p:sp>
    </p:spTree>
    <p:extLst>
      <p:ext uri="{BB962C8B-B14F-4D97-AF65-F5344CB8AC3E}">
        <p14:creationId xmlns:p14="http://schemas.microsoft.com/office/powerpoint/2010/main" val="1009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62476" y="411638"/>
            <a:ext cx="7373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כדי לבדוק ש                  ת"מ מספיק לבדוק:</a:t>
            </a: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46" y="500998"/>
            <a:ext cx="1307590" cy="344500"/>
          </a:xfrm>
          <a:prstGeom prst="rect">
            <a:avLst/>
          </a:prstGeom>
        </p:spPr>
      </p:pic>
      <p:graphicFrame>
        <p:nvGraphicFramePr>
          <p:cNvPr id="20" name="טבלה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73545"/>
              </p:ext>
            </p:extLst>
          </p:nvPr>
        </p:nvGraphicFramePr>
        <p:xfrm>
          <a:off x="190500" y="1325563"/>
          <a:ext cx="11483975" cy="53609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143625"/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מוגדרות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קיבוץ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חילוף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איבר</a:t>
                      </a:r>
                      <a:r>
                        <a:rPr lang="he-IL" sz="2800" baseline="0" dirty="0" smtClean="0"/>
                        <a:t> נטרלי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נגדי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/>
                      <a:endParaRPr lang="en-US" sz="2800" dirty="0" smtClean="0"/>
                    </a:p>
                    <a:p>
                      <a:pPr algn="ctr" rtl="1"/>
                      <a:r>
                        <a:rPr lang="he-IL" sz="2800" dirty="0" smtClean="0"/>
                        <a:t>פילוג</a:t>
                      </a:r>
                      <a:endParaRPr lang="he-IL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" name="קבוצה 20"/>
          <p:cNvGrpSpPr/>
          <p:nvPr/>
        </p:nvGrpSpPr>
        <p:grpSpPr>
          <a:xfrm>
            <a:off x="530225" y="2349500"/>
            <a:ext cx="8977884" cy="4090570"/>
            <a:chOff x="530225" y="2349500"/>
            <a:chExt cx="8977884" cy="4090570"/>
          </a:xfrm>
        </p:grpSpPr>
        <p:pic>
          <p:nvPicPr>
            <p:cNvPr id="25" name="תמונה 2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6" name="תמונה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  <p:pic>
          <p:nvPicPr>
            <p:cNvPr id="30" name="תמונה 2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901" y="2372131"/>
              <a:ext cx="1302563" cy="304267"/>
            </a:xfrm>
            <a:prstGeom prst="rect">
              <a:avLst/>
            </a:prstGeom>
          </p:spPr>
        </p:pic>
        <p:pic>
          <p:nvPicPr>
            <p:cNvPr id="31" name="תמונה 3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5" y="3048368"/>
              <a:ext cx="2612669" cy="417424"/>
            </a:xfrm>
            <a:prstGeom prst="rect">
              <a:avLst/>
            </a:prstGeom>
          </p:spPr>
        </p:pic>
        <p:pic>
          <p:nvPicPr>
            <p:cNvPr id="32" name="תמונה 3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293" y="4152834"/>
              <a:ext cx="1342796" cy="341986"/>
            </a:xfrm>
            <a:prstGeom prst="rect">
              <a:avLst/>
            </a:prstGeom>
          </p:spPr>
        </p:pic>
        <p:pic>
          <p:nvPicPr>
            <p:cNvPr id="33" name="תמונה 3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5376073"/>
              <a:ext cx="4211955" cy="417424"/>
            </a:xfrm>
            <a:prstGeom prst="rect">
              <a:avLst/>
            </a:prstGeom>
          </p:spPr>
        </p:pic>
        <p:pic>
          <p:nvPicPr>
            <p:cNvPr id="34" name="תמונה 3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6022646"/>
              <a:ext cx="3545586" cy="417424"/>
            </a:xfrm>
            <a:prstGeom prst="rect">
              <a:avLst/>
            </a:prstGeom>
          </p:spPr>
        </p:pic>
      </p:grpSp>
      <p:sp>
        <p:nvSpPr>
          <p:cNvPr id="35" name="אליפסה 34"/>
          <p:cNvSpPr/>
          <p:nvPr/>
        </p:nvSpPr>
        <p:spPr>
          <a:xfrm>
            <a:off x="5414666" y="2168849"/>
            <a:ext cx="2809875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/>
          <p:cNvSpPr/>
          <p:nvPr/>
        </p:nvSpPr>
        <p:spPr>
          <a:xfrm>
            <a:off x="333019" y="2157533"/>
            <a:ext cx="2809875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אליפסה 36"/>
          <p:cNvSpPr/>
          <p:nvPr/>
        </p:nvSpPr>
        <p:spPr>
          <a:xfrm>
            <a:off x="4147841" y="3965800"/>
            <a:ext cx="5081884" cy="704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44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62476" y="411638"/>
            <a:ext cx="73733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כדי לבדוק ש                  ת"מ מספיק לבדוק:</a:t>
            </a:r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746" y="500998"/>
            <a:ext cx="1307590" cy="3445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13" y="1486155"/>
            <a:ext cx="5129785" cy="369647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12" y="3187827"/>
            <a:ext cx="4493590" cy="32689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75" y="2361674"/>
            <a:ext cx="4528796" cy="369647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7196131" y="3653618"/>
            <a:ext cx="19050" cy="127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62500" y="5015446"/>
            <a:ext cx="4848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אם קיים, זהו האפס של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5129952"/>
            <a:ext cx="299237" cy="294208"/>
          </a:xfrm>
          <a:prstGeom prst="rect">
            <a:avLst/>
          </a:prstGeom>
        </p:spPr>
      </p:pic>
      <p:sp>
        <p:nvSpPr>
          <p:cNvPr id="11" name="סוגר מסולסל שמאלי 10"/>
          <p:cNvSpPr/>
          <p:nvPr/>
        </p:nvSpPr>
        <p:spPr>
          <a:xfrm>
            <a:off x="6429375" y="1486155"/>
            <a:ext cx="371475" cy="124516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935" y="1991809"/>
            <a:ext cx="721690" cy="23385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09" y="1741145"/>
            <a:ext cx="3698977" cy="8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3" y="864284"/>
            <a:ext cx="289179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481798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1"/>
            <a:ext cx="1320165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49" y="1534696"/>
            <a:ext cx="4005758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5650" y="144582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685925" y="2628900"/>
            <a:ext cx="4629150" cy="3295649"/>
            <a:chOff x="1666875" y="2771775"/>
            <a:chExt cx="3886200" cy="2724150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3543300" y="2771775"/>
              <a:ext cx="0" cy="2724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>
              <a:off x="1666875" y="411480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מלבן 17"/>
          <p:cNvSpPr/>
          <p:nvPr/>
        </p:nvSpPr>
        <p:spPr>
          <a:xfrm>
            <a:off x="3967258" y="2538405"/>
            <a:ext cx="2347818" cy="1679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0684284" y="285483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לא!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19" y="4121150"/>
            <a:ext cx="4486046" cy="709117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5257800" y="4121150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קשת 21"/>
          <p:cNvSpPr/>
          <p:nvPr/>
        </p:nvSpPr>
        <p:spPr>
          <a:xfrm>
            <a:off x="2700337" y="3348788"/>
            <a:ext cx="2600325" cy="1438275"/>
          </a:xfrm>
          <a:prstGeom prst="arc">
            <a:avLst>
              <a:gd name="adj1" fmla="val 10827376"/>
              <a:gd name="adj2" fmla="val 0"/>
            </a:avLst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4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2168 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3" y="864284"/>
            <a:ext cx="289179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481798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1"/>
            <a:ext cx="1320165" cy="35455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06" y="1563144"/>
            <a:ext cx="6019952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7058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1685925" y="2628900"/>
            <a:ext cx="4629150" cy="3295649"/>
            <a:chOff x="1666875" y="2771775"/>
            <a:chExt cx="3886200" cy="2724150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3543300" y="2771775"/>
              <a:ext cx="0" cy="2724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>
              <a:off x="1666875" y="411480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מלבן 17"/>
          <p:cNvSpPr/>
          <p:nvPr/>
        </p:nvSpPr>
        <p:spPr>
          <a:xfrm>
            <a:off x="3944168" y="2538405"/>
            <a:ext cx="2347818" cy="1679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10684284" y="285483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לא!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582" y="5122593"/>
            <a:ext cx="5730773" cy="709117"/>
          </a:xfrm>
          <a:prstGeom prst="rect">
            <a:avLst/>
          </a:prstGeom>
        </p:spPr>
      </p:pic>
      <p:sp>
        <p:nvSpPr>
          <p:cNvPr id="21" name="אליפסה 20"/>
          <p:cNvSpPr/>
          <p:nvPr/>
        </p:nvSpPr>
        <p:spPr>
          <a:xfrm>
            <a:off x="4598309" y="2527346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1549191" y="4245251"/>
            <a:ext cx="2347818" cy="1679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אליפסה 24"/>
          <p:cNvSpPr/>
          <p:nvPr/>
        </p:nvSpPr>
        <p:spPr>
          <a:xfrm>
            <a:off x="2528887" y="5222433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flipH="1">
            <a:off x="2675229" y="4315030"/>
            <a:ext cx="1199017" cy="955562"/>
          </a:xfrm>
          <a:prstGeom prst="line">
            <a:avLst/>
          </a:prstGeom>
          <a:ln w="127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V="1">
            <a:off x="3896309" y="2641587"/>
            <a:ext cx="776180" cy="1673443"/>
          </a:xfrm>
          <a:prstGeom prst="line">
            <a:avLst/>
          </a:prstGeom>
          <a:ln w="12700">
            <a:solidFill>
              <a:srgbClr val="FF0000"/>
            </a:solidFill>
            <a:headEnd type="none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אליפסה 42"/>
          <p:cNvSpPr/>
          <p:nvPr/>
        </p:nvSpPr>
        <p:spPr>
          <a:xfrm>
            <a:off x="3374132" y="3532998"/>
            <a:ext cx="171450" cy="1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894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 0.00324 L -0.09961 0.1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5" grpId="0" animBg="1"/>
      <p:bldP spid="25" grpId="1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3" y="864284"/>
            <a:ext cx="289179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481798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1"/>
            <a:ext cx="1320165" cy="354559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49" y="1559115"/>
            <a:ext cx="4538853" cy="4174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9652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grpSp>
        <p:nvGrpSpPr>
          <p:cNvPr id="17" name="קבוצה 16"/>
          <p:cNvGrpSpPr/>
          <p:nvPr/>
        </p:nvGrpSpPr>
        <p:grpSpPr>
          <a:xfrm>
            <a:off x="320591" y="2628900"/>
            <a:ext cx="4629150" cy="3295649"/>
            <a:chOff x="1666875" y="2771775"/>
            <a:chExt cx="3886200" cy="2724150"/>
          </a:xfrm>
        </p:grpSpPr>
        <p:cxnSp>
          <p:nvCxnSpPr>
            <p:cNvPr id="10" name="מחבר ישר 9"/>
            <p:cNvCxnSpPr/>
            <p:nvPr/>
          </p:nvCxnSpPr>
          <p:spPr>
            <a:xfrm>
              <a:off x="3543300" y="2771775"/>
              <a:ext cx="0" cy="2724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>
              <a:off x="1666875" y="4114800"/>
              <a:ext cx="3886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cxnSp>
        <p:nvCxnSpPr>
          <p:cNvPr id="13" name="מחבר ישר 12"/>
          <p:cNvCxnSpPr/>
          <p:nvPr/>
        </p:nvCxnSpPr>
        <p:spPr>
          <a:xfrm flipV="1">
            <a:off x="1739555" y="1956175"/>
            <a:ext cx="1716066" cy="438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07671" y="3278831"/>
            <a:ext cx="20148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03" y="3387121"/>
            <a:ext cx="2067001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767226" y="4047210"/>
            <a:ext cx="20148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 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51" y="4015889"/>
            <a:ext cx="4966334" cy="100332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88911" y="5364347"/>
            <a:ext cx="6693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הפתרונות של מערכת הומוגנית.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88910" y="6037071"/>
            <a:ext cx="66932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נראה שזה ת"מ באופן כללי.</a:t>
            </a:r>
          </a:p>
        </p:txBody>
      </p:sp>
    </p:spTree>
    <p:extLst>
      <p:ext uri="{BB962C8B-B14F-4D97-AF65-F5344CB8AC3E}">
        <p14:creationId xmlns:p14="http://schemas.microsoft.com/office/powerpoint/2010/main" val="12516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8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9890" y="735627"/>
            <a:ext cx="249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נתונה.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754723" y="1481798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-114300" y="1407287"/>
            <a:ext cx="63522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אוסף הפתרונות של הומוגנית הוא תת מרחב.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73723" y="250695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67" y="1485853"/>
            <a:ext cx="4106341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86" y="851761"/>
            <a:ext cx="1818056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04" y="794165"/>
            <a:ext cx="1317650" cy="2942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3703" y="198373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2722194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4423865"/>
            <a:ext cx="3824054" cy="278191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5" y="3597713"/>
            <a:ext cx="3854014" cy="314570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>
            <a:off x="4376379" y="2881054"/>
            <a:ext cx="2350098" cy="453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437632" y="3231778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46" y="3365390"/>
            <a:ext cx="2094662" cy="362103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34" y="3896973"/>
            <a:ext cx="231343" cy="374675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13" y="4441128"/>
            <a:ext cx="3286583" cy="379705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32" y="5138447"/>
            <a:ext cx="231343" cy="374675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417" y="5886531"/>
            <a:ext cx="7008193" cy="417424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06" y="5978314"/>
            <a:ext cx="372161" cy="233858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56" y="5981898"/>
            <a:ext cx="2421560" cy="344500"/>
          </a:xfrm>
          <a:prstGeom prst="rect">
            <a:avLst/>
          </a:prstGeom>
        </p:spPr>
      </p:pic>
      <p:sp>
        <p:nvSpPr>
          <p:cNvPr id="50" name="סוגר מסולסל שמאלי 49"/>
          <p:cNvSpPr/>
          <p:nvPr/>
        </p:nvSpPr>
        <p:spPr>
          <a:xfrm rot="16200000">
            <a:off x="9613696" y="1389112"/>
            <a:ext cx="223693" cy="14004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TextBox 50"/>
          <p:cNvSpPr txBox="1"/>
          <p:nvPr/>
        </p:nvSpPr>
        <p:spPr>
          <a:xfrm>
            <a:off x="6848475" y="2167928"/>
            <a:ext cx="52482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מערכת משוואות לינאריות </a:t>
            </a:r>
            <a:r>
              <a:rPr lang="he-IL" sz="2800" dirty="0" err="1" smtClean="0"/>
              <a:t>המוגונית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5988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3" grpId="0"/>
      <p:bldP spid="50" grpId="0" animBg="1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9890" y="735627"/>
            <a:ext cx="249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נתונה.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373723" y="1481798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9652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מרחב.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73723" y="250695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67" y="1485853"/>
            <a:ext cx="4106341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86" y="851761"/>
            <a:ext cx="1818056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04" y="794165"/>
            <a:ext cx="1317650" cy="2942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3703" y="198373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2722194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4423865"/>
            <a:ext cx="3824054" cy="278191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5" y="3597713"/>
            <a:ext cx="3854014" cy="314570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>
            <a:off x="4314853" y="3700234"/>
            <a:ext cx="2439666" cy="129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437632" y="3231778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46" y="3365390"/>
            <a:ext cx="2401443" cy="367132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34" y="3896973"/>
            <a:ext cx="231343" cy="3746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32" y="4460186"/>
            <a:ext cx="1360399" cy="309296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32" y="5138447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910" y="5829373"/>
            <a:ext cx="4435756" cy="417424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14" y="5893840"/>
            <a:ext cx="372161" cy="233858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90" y="5861150"/>
            <a:ext cx="1511275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9890" y="735627"/>
            <a:ext cx="249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נתונה.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373723" y="1481798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9652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מרחב.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73723" y="250695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67" y="1485853"/>
            <a:ext cx="4106341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86" y="851761"/>
            <a:ext cx="1818056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04" y="794165"/>
            <a:ext cx="1317650" cy="2942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23703" y="198373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2722194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2" y="4423865"/>
            <a:ext cx="3824054" cy="278191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5" y="3597713"/>
            <a:ext cx="3854014" cy="314570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V="1">
            <a:off x="4359058" y="4423865"/>
            <a:ext cx="2505205" cy="36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437632" y="3231778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03" y="3453252"/>
            <a:ext cx="1259815" cy="309296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25" y="4188285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04" y="4845542"/>
            <a:ext cx="1141629" cy="2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98264" y="0"/>
            <a:ext cx="7720584" cy="1325563"/>
          </a:xfrm>
        </p:spPr>
        <p:txBody>
          <a:bodyPr/>
          <a:lstStyle/>
          <a:p>
            <a:r>
              <a:rPr lang="he-IL" dirty="0" smtClean="0"/>
              <a:t>דוגמא: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55" y="493191"/>
            <a:ext cx="4622798" cy="712118"/>
          </a:xfrm>
          <a:prstGeom prst="rect">
            <a:avLst/>
          </a:prstGeom>
        </p:spPr>
      </p:pic>
      <p:cxnSp>
        <p:nvCxnSpPr>
          <p:cNvPr id="15" name="מחבר חץ ישר 14"/>
          <p:cNvCxnSpPr/>
          <p:nvPr/>
        </p:nvCxnSpPr>
        <p:spPr>
          <a:xfrm flipH="1">
            <a:off x="4974336" y="1205309"/>
            <a:ext cx="1499616" cy="9892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" y="2396984"/>
            <a:ext cx="6206033" cy="100332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7398767" y="1197706"/>
            <a:ext cx="1622295" cy="9968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696" y="2396985"/>
            <a:ext cx="3603422" cy="1003325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 flipH="1">
            <a:off x="2459736" y="3073956"/>
            <a:ext cx="1490472" cy="15071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0613" y="4644033"/>
            <a:ext cx="208483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הגדרת חיבור וקטורים</a:t>
            </a:r>
            <a:endParaRPr lang="he-IL" sz="2800" dirty="0"/>
          </a:p>
        </p:txBody>
      </p:sp>
      <p:cxnSp>
        <p:nvCxnSpPr>
          <p:cNvPr id="35" name="מחבר חץ ישר 34"/>
          <p:cNvCxnSpPr/>
          <p:nvPr/>
        </p:nvCxnSpPr>
        <p:spPr>
          <a:xfrm>
            <a:off x="5495544" y="3400309"/>
            <a:ext cx="81280" cy="12722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34408" y="4809744"/>
            <a:ext cx="2084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חיבור בשדה</a:t>
            </a:r>
            <a:endParaRPr lang="he-IL" sz="2800" dirty="0"/>
          </a:p>
        </p:txBody>
      </p:sp>
      <p:cxnSp>
        <p:nvCxnSpPr>
          <p:cNvPr id="40" name="מחבר חץ ישר 39"/>
          <p:cNvCxnSpPr/>
          <p:nvPr/>
        </p:nvCxnSpPr>
        <p:spPr>
          <a:xfrm flipH="1">
            <a:off x="9021062" y="3118730"/>
            <a:ext cx="914400" cy="147958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61580" y="4607457"/>
            <a:ext cx="208483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הגדרת כפל </a:t>
            </a:r>
            <a:r>
              <a:rPr lang="he-IL" sz="2800" dirty="0" err="1" smtClean="0"/>
              <a:t>בסקלאר</a:t>
            </a:r>
            <a:endParaRPr lang="he-IL" sz="2800" dirty="0"/>
          </a:p>
        </p:txBody>
      </p:sp>
      <p:cxnSp>
        <p:nvCxnSpPr>
          <p:cNvPr id="42" name="מחבר חץ ישר 41"/>
          <p:cNvCxnSpPr/>
          <p:nvPr/>
        </p:nvCxnSpPr>
        <p:spPr>
          <a:xfrm>
            <a:off x="11045952" y="3400309"/>
            <a:ext cx="448056" cy="16746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296144" y="5121086"/>
            <a:ext cx="20848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כפל בשדה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8350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1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59890" y="735627"/>
            <a:ext cx="24955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מטריצה נתונה.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373723" y="1481798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שימו לב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9652" y="1432955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אינו תת מרחב.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373723" y="250695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89" y="1495584"/>
            <a:ext cx="4076166" cy="4174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486" y="851761"/>
            <a:ext cx="1818056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404" y="794165"/>
            <a:ext cx="1317650" cy="2942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38659" y="1432954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528" y="1562167"/>
            <a:ext cx="776794" cy="33168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03" y="3453252"/>
            <a:ext cx="2004137" cy="38976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25" y="4188285"/>
            <a:ext cx="231343" cy="3746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05" y="4845542"/>
            <a:ext cx="1141629" cy="3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27047" y="1541469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713" y="2472506"/>
            <a:ext cx="813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96" y="478472"/>
            <a:ext cx="3311729" cy="10033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36" y="679660"/>
            <a:ext cx="1320164" cy="3545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4287716"/>
            <a:ext cx="4089405" cy="314570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60" y="4323757"/>
            <a:ext cx="231343" cy="374675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4" y="2286075"/>
            <a:ext cx="10782605" cy="10033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70" y="3625940"/>
            <a:ext cx="2341093" cy="39479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17" y="4927975"/>
            <a:ext cx="4963821" cy="417423"/>
          </a:xfrm>
          <a:prstGeom prst="rect">
            <a:avLst/>
          </a:prstGeom>
        </p:spPr>
      </p:pic>
      <p:sp>
        <p:nvSpPr>
          <p:cNvPr id="38" name="מלבן מעוגל 37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סוגר מסולסל שמאלי 39"/>
          <p:cNvSpPr/>
          <p:nvPr/>
        </p:nvSpPr>
        <p:spPr>
          <a:xfrm rot="16200000">
            <a:off x="8245905" y="4852845"/>
            <a:ext cx="344773" cy="132987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3" name="תמונה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87" y="5778500"/>
            <a:ext cx="1403146" cy="3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1" grpId="0"/>
      <p:bldP spid="38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27047" y="1541469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713" y="2472506"/>
            <a:ext cx="813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96" y="478472"/>
            <a:ext cx="3311729" cy="10033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36" y="679660"/>
            <a:ext cx="1320164" cy="3545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60" y="4323757"/>
            <a:ext cx="231343" cy="374675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4" y="2286075"/>
            <a:ext cx="10782605" cy="10033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70" y="3625940"/>
            <a:ext cx="2690622" cy="37970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16" y="4909147"/>
            <a:ext cx="3455061" cy="417423"/>
          </a:xfrm>
          <a:prstGeom prst="rect">
            <a:avLst/>
          </a:prstGeom>
        </p:spPr>
      </p:pic>
      <p:sp>
        <p:nvSpPr>
          <p:cNvPr id="38" name="מלבן מעוגל 37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סוגר מסולסל שמאלי 39"/>
          <p:cNvSpPr/>
          <p:nvPr/>
        </p:nvSpPr>
        <p:spPr>
          <a:xfrm rot="16200000">
            <a:off x="8234587" y="5233068"/>
            <a:ext cx="219666" cy="616364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38" y="5755931"/>
            <a:ext cx="1307591" cy="364617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3" y="4323757"/>
            <a:ext cx="3854014" cy="3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1" grpId="0"/>
      <p:bldP spid="38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427047" y="1541469"/>
            <a:ext cx="12849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 כי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713" y="2472506"/>
            <a:ext cx="8133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96" y="478472"/>
            <a:ext cx="3311729" cy="10033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11460" y="679660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36" y="679660"/>
            <a:ext cx="1320164" cy="3545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41" y="4582552"/>
            <a:ext cx="231343" cy="374675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4" y="2286075"/>
            <a:ext cx="10782605" cy="100332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נבחר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83" y="3355267"/>
            <a:ext cx="2534717" cy="100332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83" y="5112671"/>
            <a:ext cx="2220392" cy="316839"/>
          </a:xfrm>
          <a:prstGeom prst="rect">
            <a:avLst/>
          </a:prstGeom>
        </p:spPr>
      </p:pic>
      <p:sp>
        <p:nvSpPr>
          <p:cNvPr id="38" name="מלבן מעוגל 37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3" y="4371998"/>
            <a:ext cx="3824054" cy="2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1" grpId="0"/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38" y="1429581"/>
            <a:ext cx="4470959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53" y="1595666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4287716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9" y="4519605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75" y="3581123"/>
            <a:ext cx="1863319" cy="39479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29" y="5304210"/>
            <a:ext cx="7277253" cy="1003324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61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30" grpId="0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38" y="1429581"/>
            <a:ext cx="4470959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53" y="1595666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9" y="4519605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3762862"/>
            <a:ext cx="2444192" cy="37970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62" y="5271319"/>
            <a:ext cx="5019142" cy="1003324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3" y="4323757"/>
            <a:ext cx="3854014" cy="3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38" y="1429581"/>
            <a:ext cx="4470959" cy="10033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47453" y="1595666"/>
            <a:ext cx="26017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תת מרחב?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20375" y="2506954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כן!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3566513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3625940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8696281" y="3501252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80" y="3368674"/>
            <a:ext cx="2310918" cy="1003324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3566513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3" y="4371998"/>
            <a:ext cx="3824054" cy="2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5" y="1712411"/>
            <a:ext cx="4337684" cy="43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1" y="1595666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הסימטריות הן ת"מ.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" y="3535241"/>
            <a:ext cx="4089405" cy="314570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2" y="3459449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75" y="2828648"/>
            <a:ext cx="1958874" cy="394792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07" y="4057686"/>
            <a:ext cx="3015006" cy="414909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4705783"/>
            <a:ext cx="231343" cy="3746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66" y="5335384"/>
            <a:ext cx="5547209" cy="437540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6228837" y="5772924"/>
            <a:ext cx="267212" cy="44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19700" y="6172200"/>
            <a:ext cx="16573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חוקי שיחלוף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189" y="5437225"/>
            <a:ext cx="372160" cy="233858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365559"/>
            <a:ext cx="2285772" cy="3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5" grpId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5" y="1712411"/>
            <a:ext cx="4337684" cy="43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1" y="1595666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הסימטריות הן ת"מ.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162" y="3459449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436" y="2873465"/>
            <a:ext cx="2642845" cy="379704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94" y="4064946"/>
            <a:ext cx="1305078" cy="334442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30" y="4705783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87" y="5260964"/>
            <a:ext cx="3424886" cy="437540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V="1">
            <a:off x="6228837" y="5772924"/>
            <a:ext cx="267212" cy="44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19700" y="6172200"/>
            <a:ext cx="16573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חוקי שיחלוף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05" y="5395861"/>
            <a:ext cx="372160" cy="23385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5331739"/>
            <a:ext cx="1609344" cy="362102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5" y="3614056"/>
            <a:ext cx="3854014" cy="3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5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20375" y="164084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35" y="1712411"/>
            <a:ext cx="4337684" cy="43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1" y="1595666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הסימטריות הן ת"מ.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678466" y="2814038"/>
            <a:ext cx="12849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הוכחה: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288145" y="2873465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73" y="3446821"/>
            <a:ext cx="231343" cy="3746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96281" y="2748777"/>
            <a:ext cx="12849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אכן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02" y="2789502"/>
            <a:ext cx="1091337" cy="344500"/>
          </a:xfrm>
          <a:prstGeom prst="rect">
            <a:avLst/>
          </a:prstGeom>
        </p:spPr>
      </p:pic>
      <p:sp>
        <p:nvSpPr>
          <p:cNvPr id="35" name="מלבן מעוגל 34"/>
          <p:cNvSpPr/>
          <p:nvPr/>
        </p:nvSpPr>
        <p:spPr>
          <a:xfrm>
            <a:off x="0" y="2814038"/>
            <a:ext cx="4581525" cy="145110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705" y="4064866"/>
            <a:ext cx="1237184" cy="344500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1" y="3728256"/>
            <a:ext cx="3824054" cy="2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5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225" y="0"/>
            <a:ext cx="11842623" cy="1325563"/>
          </a:xfrm>
        </p:spPr>
        <p:txBody>
          <a:bodyPr/>
          <a:lstStyle/>
          <a:p>
            <a:r>
              <a:rPr lang="he-IL" dirty="0" smtClean="0"/>
              <a:t>הגדרה: מרחב </a:t>
            </a:r>
            <a:r>
              <a:rPr lang="he-IL" dirty="0" err="1" smtClean="0"/>
              <a:t>וקטורי</a:t>
            </a:r>
            <a:r>
              <a:rPr lang="he-IL" dirty="0" smtClean="0"/>
              <a:t> (מ"ו) הוא                        המקיים: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66" y="332581"/>
            <a:ext cx="2788796" cy="660400"/>
          </a:xfrm>
          <a:prstGeom prst="rect">
            <a:avLst/>
          </a:prstGeom>
        </p:spPr>
      </p:pic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525115"/>
              </p:ext>
            </p:extLst>
          </p:nvPr>
        </p:nvGraphicFramePr>
        <p:xfrm>
          <a:off x="190500" y="1325563"/>
          <a:ext cx="11483975" cy="53609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143625"/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מוגדרות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קיבוץ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חילוף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איבר</a:t>
                      </a:r>
                      <a:r>
                        <a:rPr lang="he-IL" sz="2800" baseline="0" dirty="0" smtClean="0"/>
                        <a:t> נטרלי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נגדי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/>
                      <a:endParaRPr lang="en-US" sz="2800" dirty="0" smtClean="0"/>
                    </a:p>
                    <a:p>
                      <a:pPr algn="ctr" rtl="1"/>
                      <a:r>
                        <a:rPr lang="he-IL" sz="2800" dirty="0" smtClean="0"/>
                        <a:t>פילוג</a:t>
                      </a:r>
                      <a:endParaRPr lang="he-IL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62" y="2349500"/>
            <a:ext cx="2112264" cy="34953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38" y="3048368"/>
            <a:ext cx="5501945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75" y="3661739"/>
            <a:ext cx="3075356" cy="306781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11" y="4167922"/>
            <a:ext cx="4098798" cy="32689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50" y="4670650"/>
            <a:ext cx="6072759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1" y="2372131"/>
            <a:ext cx="1302563" cy="304267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3048368"/>
            <a:ext cx="2612669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93" y="4152834"/>
            <a:ext cx="1342796" cy="341986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60" y="5376073"/>
            <a:ext cx="4211955" cy="41742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60" y="6022646"/>
            <a:ext cx="3545586" cy="417424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 flipH="1">
            <a:off x="2505075" y="5303681"/>
            <a:ext cx="5318851" cy="83994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01000" y="5219700"/>
            <a:ext cx="12858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חיבור בשדה</a:t>
            </a:r>
            <a:endParaRPr lang="he-IL" dirty="0"/>
          </a:p>
        </p:txBody>
      </p:sp>
      <p:cxnSp>
        <p:nvCxnSpPr>
          <p:cNvPr id="35" name="מחבר חץ ישר 34"/>
          <p:cNvCxnSpPr/>
          <p:nvPr/>
        </p:nvCxnSpPr>
        <p:spPr>
          <a:xfrm flipH="1">
            <a:off x="4617811" y="5814572"/>
            <a:ext cx="3283130" cy="4014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00942" y="5730591"/>
            <a:ext cx="14629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חיבור וקטורים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79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39" grpId="0"/>
      <p:bldP spid="3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52" y="1681345"/>
            <a:ext cx="4337684" cy="43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1" y="1595666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הסימטריות הן ת"מ.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48619" y="268859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53" y="2731436"/>
            <a:ext cx="4662067" cy="4375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9101" y="2691144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האנטי סימטריות הן ת"מ.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48619" y="356275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69" y="3701138"/>
            <a:ext cx="2574951" cy="344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62226" y="3611778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ת"מ?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0141265" y="4456374"/>
            <a:ext cx="16456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לא! למשל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03" y="4391955"/>
            <a:ext cx="7855609" cy="1003325"/>
          </a:xfrm>
          <a:prstGeom prst="rect">
            <a:avLst/>
          </a:prstGeom>
        </p:spPr>
      </p:pic>
      <p:sp>
        <p:nvSpPr>
          <p:cNvPr id="31" name="סוגר מסולסל שמאלי 30"/>
          <p:cNvSpPr/>
          <p:nvPr/>
        </p:nvSpPr>
        <p:spPr>
          <a:xfrm rot="16200000">
            <a:off x="2716933" y="4736233"/>
            <a:ext cx="235636" cy="202669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88" y="5960786"/>
            <a:ext cx="905255" cy="344500"/>
          </a:xfrm>
          <a:prstGeom prst="rect">
            <a:avLst/>
          </a:prstGeom>
        </p:spPr>
      </p:pic>
      <p:sp>
        <p:nvSpPr>
          <p:cNvPr id="33" name="סוגר מסולסל שמאלי 32"/>
          <p:cNvSpPr/>
          <p:nvPr/>
        </p:nvSpPr>
        <p:spPr>
          <a:xfrm rot="16200000">
            <a:off x="5322440" y="4732359"/>
            <a:ext cx="235636" cy="202669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95" y="5956912"/>
            <a:ext cx="895197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4" grpId="0"/>
      <p:bldP spid="28" grpId="0"/>
      <p:bldP spid="31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60" y="875493"/>
            <a:ext cx="271577" cy="301752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518" y="826365"/>
            <a:ext cx="1747647" cy="35455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52" y="1681345"/>
            <a:ext cx="4337684" cy="437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1" y="1595666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הסימטריות הן ת"מ.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48619" y="268859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גם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53" y="2731436"/>
            <a:ext cx="4662067" cy="43754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19101" y="2691144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המטריצות האנטי סימטריות הן ת"מ.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48619" y="3562757"/>
            <a:ext cx="10382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האם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69" y="3701138"/>
            <a:ext cx="1566596" cy="344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62226" y="3611778"/>
            <a:ext cx="5330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ת"מ?</a:t>
            </a:r>
            <a:endParaRPr lang="he-IL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0141265" y="4456374"/>
            <a:ext cx="16456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כן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15" y="4577799"/>
            <a:ext cx="6178371" cy="397307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725" y="5440552"/>
            <a:ext cx="231343" cy="37467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67" y="6218566"/>
            <a:ext cx="275600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375312"/>
            <a:ext cx="11096625" cy="1325563"/>
          </a:xfrm>
        </p:spPr>
        <p:txBody>
          <a:bodyPr/>
          <a:lstStyle/>
          <a:p>
            <a:r>
              <a:rPr lang="he-IL" dirty="0" smtClean="0"/>
              <a:t>משפט: יהיה          מ"ו. יהיו                           שני ת"מ. 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50" y="841954"/>
            <a:ext cx="398983" cy="39227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841954"/>
            <a:ext cx="3094634" cy="482803"/>
          </a:xfrm>
          <a:prstGeom prst="rect">
            <a:avLst/>
          </a:prstGeom>
        </p:spPr>
      </p:pic>
      <p:sp>
        <p:nvSpPr>
          <p:cNvPr id="18" name="כותרת 1"/>
          <p:cNvSpPr txBox="1">
            <a:spLocks/>
          </p:cNvSpPr>
          <p:nvPr/>
        </p:nvSpPr>
        <p:spPr>
          <a:xfrm>
            <a:off x="609600" y="1791399"/>
            <a:ext cx="110966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אזי:</a:t>
            </a:r>
            <a:endParaRPr lang="he-IL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91" y="3327980"/>
            <a:ext cx="11547041" cy="556565"/>
          </a:xfrm>
          <a:prstGeom prst="rect">
            <a:avLst/>
          </a:prstGeom>
        </p:spPr>
      </p:pic>
      <p:sp>
        <p:nvSpPr>
          <p:cNvPr id="23" name="סוגר מסולסל שמאלי 22"/>
          <p:cNvSpPr/>
          <p:nvPr/>
        </p:nvSpPr>
        <p:spPr>
          <a:xfrm rot="16200000">
            <a:off x="1462808" y="3294783"/>
            <a:ext cx="216586" cy="2509298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0" y="4819650"/>
            <a:ext cx="29432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איחוד תתי מרחבים הוא ת"מ</a:t>
            </a:r>
            <a:endParaRPr lang="he-IL" sz="2800" dirty="0"/>
          </a:p>
        </p:txBody>
      </p:sp>
      <p:sp>
        <p:nvSpPr>
          <p:cNvPr id="25" name="סוגר מסולסל שמאלי 24"/>
          <p:cNvSpPr/>
          <p:nvPr/>
        </p:nvSpPr>
        <p:spPr>
          <a:xfrm rot="16200000">
            <a:off x="8880305" y="1300890"/>
            <a:ext cx="108294" cy="6172203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7591425" y="4744067"/>
            <a:ext cx="29432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אחד מוכל בשני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5315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5411" y="-208024"/>
            <a:ext cx="10515600" cy="1325563"/>
          </a:xfrm>
        </p:spPr>
        <p:txBody>
          <a:bodyPr/>
          <a:lstStyle/>
          <a:p>
            <a:pPr algn="ctr"/>
            <a:r>
              <a:rPr lang="he-IL" u="sng" dirty="0" smtClean="0"/>
              <a:t>חיתוך תתי מרחבים</a:t>
            </a:r>
            <a:endParaRPr lang="he-IL" u="sng" dirty="0"/>
          </a:p>
        </p:txBody>
      </p:sp>
      <p:sp>
        <p:nvSpPr>
          <p:cNvPr id="14" name="כותרת 1 1"/>
          <p:cNvSpPr txBox="1">
            <a:spLocks/>
          </p:cNvSpPr>
          <p:nvPr/>
        </p:nvSpPr>
        <p:spPr>
          <a:xfrm>
            <a:off x="609600" y="1051587"/>
            <a:ext cx="110966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משפט: יהיה          מ"ו. יהיו                           שני ת"מ.  </a:t>
            </a:r>
            <a:endParaRPr lang="he-IL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50" y="1518229"/>
            <a:ext cx="398983" cy="39227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1518229"/>
            <a:ext cx="3094634" cy="482803"/>
          </a:xfrm>
          <a:prstGeom prst="rect">
            <a:avLst/>
          </a:prstGeom>
        </p:spPr>
      </p:pic>
      <p:sp>
        <p:nvSpPr>
          <p:cNvPr id="17" name="כותרת 1 2"/>
          <p:cNvSpPr txBox="1">
            <a:spLocks/>
          </p:cNvSpPr>
          <p:nvPr/>
        </p:nvSpPr>
        <p:spPr>
          <a:xfrm>
            <a:off x="495300" y="2377150"/>
            <a:ext cx="1109662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אזי: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5" y="3326595"/>
            <a:ext cx="3463442" cy="459333"/>
          </a:xfrm>
          <a:prstGeom prst="rect">
            <a:avLst/>
          </a:prstGeom>
        </p:spPr>
      </p:pic>
      <p:grpSp>
        <p:nvGrpSpPr>
          <p:cNvPr id="4" name="קבוצה 3"/>
          <p:cNvGrpSpPr/>
          <p:nvPr/>
        </p:nvGrpSpPr>
        <p:grpSpPr>
          <a:xfrm>
            <a:off x="4071746" y="4735373"/>
            <a:ext cx="3298317" cy="1913234"/>
            <a:chOff x="1828800" y="4544568"/>
            <a:chExt cx="2743454" cy="1600200"/>
          </a:xfrm>
        </p:grpSpPr>
        <p:sp>
          <p:nvSpPr>
            <p:cNvPr id="3" name="אליפסה 2"/>
            <p:cNvSpPr/>
            <p:nvPr/>
          </p:nvSpPr>
          <p:spPr>
            <a:xfrm>
              <a:off x="1837944" y="4544568"/>
              <a:ext cx="1627632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2944622" y="4544568"/>
              <a:ext cx="1627632" cy="1600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אליפסה 9"/>
            <p:cNvSpPr/>
            <p:nvPr/>
          </p:nvSpPr>
          <p:spPr>
            <a:xfrm>
              <a:off x="1828800" y="4544568"/>
              <a:ext cx="1627632" cy="1600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68" y="4735373"/>
            <a:ext cx="510464" cy="3445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12" y="4790074"/>
            <a:ext cx="520522" cy="344500"/>
          </a:xfrm>
          <a:prstGeom prst="rect">
            <a:avLst/>
          </a:prstGeom>
        </p:spPr>
      </p:pic>
      <p:sp>
        <p:nvSpPr>
          <p:cNvPr id="8" name="צורה חופשית 7"/>
          <p:cNvSpPr/>
          <p:nvPr/>
        </p:nvSpPr>
        <p:spPr>
          <a:xfrm>
            <a:off x="5369707" y="4980612"/>
            <a:ext cx="621792" cy="1371748"/>
          </a:xfrm>
          <a:custGeom>
            <a:avLst/>
            <a:gdLst>
              <a:gd name="connsiteX0" fmla="*/ 329184 w 621792"/>
              <a:gd name="connsiteY0" fmla="*/ 27580 h 1371748"/>
              <a:gd name="connsiteX1" fmla="*/ 283464 w 621792"/>
              <a:gd name="connsiteY1" fmla="*/ 45868 h 1371748"/>
              <a:gd name="connsiteX2" fmla="*/ 256032 w 621792"/>
              <a:gd name="connsiteY2" fmla="*/ 100732 h 1371748"/>
              <a:gd name="connsiteX3" fmla="*/ 219456 w 621792"/>
              <a:gd name="connsiteY3" fmla="*/ 119020 h 1371748"/>
              <a:gd name="connsiteX4" fmla="*/ 192024 w 621792"/>
              <a:gd name="connsiteY4" fmla="*/ 137308 h 1371748"/>
              <a:gd name="connsiteX5" fmla="*/ 182880 w 621792"/>
              <a:gd name="connsiteY5" fmla="*/ 164740 h 1371748"/>
              <a:gd name="connsiteX6" fmla="*/ 137160 w 621792"/>
              <a:gd name="connsiteY6" fmla="*/ 219604 h 1371748"/>
              <a:gd name="connsiteX7" fmla="*/ 109728 w 621792"/>
              <a:gd name="connsiteY7" fmla="*/ 320188 h 1371748"/>
              <a:gd name="connsiteX8" fmla="*/ 91440 w 621792"/>
              <a:gd name="connsiteY8" fmla="*/ 347620 h 1371748"/>
              <a:gd name="connsiteX9" fmla="*/ 73152 w 621792"/>
              <a:gd name="connsiteY9" fmla="*/ 402484 h 1371748"/>
              <a:gd name="connsiteX10" fmla="*/ 64008 w 621792"/>
              <a:gd name="connsiteY10" fmla="*/ 429916 h 1371748"/>
              <a:gd name="connsiteX11" fmla="*/ 54864 w 621792"/>
              <a:gd name="connsiteY11" fmla="*/ 457348 h 1371748"/>
              <a:gd name="connsiteX12" fmla="*/ 45720 w 621792"/>
              <a:gd name="connsiteY12" fmla="*/ 567076 h 1371748"/>
              <a:gd name="connsiteX13" fmla="*/ 18288 w 621792"/>
              <a:gd name="connsiteY13" fmla="*/ 649372 h 1371748"/>
              <a:gd name="connsiteX14" fmla="*/ 0 w 621792"/>
              <a:gd name="connsiteY14" fmla="*/ 768244 h 1371748"/>
              <a:gd name="connsiteX15" fmla="*/ 18288 w 621792"/>
              <a:gd name="connsiteY15" fmla="*/ 868828 h 1371748"/>
              <a:gd name="connsiteX16" fmla="*/ 54864 w 621792"/>
              <a:gd name="connsiteY16" fmla="*/ 923692 h 1371748"/>
              <a:gd name="connsiteX17" fmla="*/ 73152 w 621792"/>
              <a:gd name="connsiteY17" fmla="*/ 951124 h 1371748"/>
              <a:gd name="connsiteX18" fmla="*/ 100584 w 621792"/>
              <a:gd name="connsiteY18" fmla="*/ 1042564 h 1371748"/>
              <a:gd name="connsiteX19" fmla="*/ 118872 w 621792"/>
              <a:gd name="connsiteY19" fmla="*/ 1069996 h 1371748"/>
              <a:gd name="connsiteX20" fmla="*/ 146304 w 621792"/>
              <a:gd name="connsiteY20" fmla="*/ 1170580 h 1371748"/>
              <a:gd name="connsiteX21" fmla="*/ 164592 w 621792"/>
              <a:gd name="connsiteY21" fmla="*/ 1198012 h 1371748"/>
              <a:gd name="connsiteX22" fmla="*/ 173736 w 621792"/>
              <a:gd name="connsiteY22" fmla="*/ 1225444 h 1371748"/>
              <a:gd name="connsiteX23" fmla="*/ 201168 w 621792"/>
              <a:gd name="connsiteY23" fmla="*/ 1243732 h 1371748"/>
              <a:gd name="connsiteX24" fmla="*/ 237744 w 621792"/>
              <a:gd name="connsiteY24" fmla="*/ 1326028 h 1371748"/>
              <a:gd name="connsiteX25" fmla="*/ 265176 w 621792"/>
              <a:gd name="connsiteY25" fmla="*/ 1344316 h 1371748"/>
              <a:gd name="connsiteX26" fmla="*/ 320040 w 621792"/>
              <a:gd name="connsiteY26" fmla="*/ 1362604 h 1371748"/>
              <a:gd name="connsiteX27" fmla="*/ 347472 w 621792"/>
              <a:gd name="connsiteY27" fmla="*/ 1371748 h 1371748"/>
              <a:gd name="connsiteX28" fmla="*/ 420624 w 621792"/>
              <a:gd name="connsiteY28" fmla="*/ 1362604 h 1371748"/>
              <a:gd name="connsiteX29" fmla="*/ 429768 w 621792"/>
              <a:gd name="connsiteY29" fmla="*/ 1335172 h 1371748"/>
              <a:gd name="connsiteX30" fmla="*/ 448056 w 621792"/>
              <a:gd name="connsiteY30" fmla="*/ 1307740 h 1371748"/>
              <a:gd name="connsiteX31" fmla="*/ 457200 w 621792"/>
              <a:gd name="connsiteY31" fmla="*/ 1271164 h 1371748"/>
              <a:gd name="connsiteX32" fmla="*/ 521208 w 621792"/>
              <a:gd name="connsiteY32" fmla="*/ 1198012 h 1371748"/>
              <a:gd name="connsiteX33" fmla="*/ 539496 w 621792"/>
              <a:gd name="connsiteY33" fmla="*/ 1143148 h 1371748"/>
              <a:gd name="connsiteX34" fmla="*/ 557784 w 621792"/>
              <a:gd name="connsiteY34" fmla="*/ 1115716 h 1371748"/>
              <a:gd name="connsiteX35" fmla="*/ 585216 w 621792"/>
              <a:gd name="connsiteY35" fmla="*/ 1024276 h 1371748"/>
              <a:gd name="connsiteX36" fmla="*/ 594360 w 621792"/>
              <a:gd name="connsiteY36" fmla="*/ 859684 h 1371748"/>
              <a:gd name="connsiteX37" fmla="*/ 603504 w 621792"/>
              <a:gd name="connsiteY37" fmla="*/ 813964 h 1371748"/>
              <a:gd name="connsiteX38" fmla="*/ 621792 w 621792"/>
              <a:gd name="connsiteY38" fmla="*/ 786532 h 1371748"/>
              <a:gd name="connsiteX39" fmla="*/ 612648 w 621792"/>
              <a:gd name="connsiteY39" fmla="*/ 484780 h 1371748"/>
              <a:gd name="connsiteX40" fmla="*/ 603504 w 621792"/>
              <a:gd name="connsiteY40" fmla="*/ 457348 h 1371748"/>
              <a:gd name="connsiteX41" fmla="*/ 594360 w 621792"/>
              <a:gd name="connsiteY41" fmla="*/ 393340 h 1371748"/>
              <a:gd name="connsiteX42" fmla="*/ 576072 w 621792"/>
              <a:gd name="connsiteY42" fmla="*/ 338476 h 1371748"/>
              <a:gd name="connsiteX43" fmla="*/ 566928 w 621792"/>
              <a:gd name="connsiteY43" fmla="*/ 311044 h 1371748"/>
              <a:gd name="connsiteX44" fmla="*/ 548640 w 621792"/>
              <a:gd name="connsiteY44" fmla="*/ 283612 h 1371748"/>
              <a:gd name="connsiteX45" fmla="*/ 521208 w 621792"/>
              <a:gd name="connsiteY45" fmla="*/ 228748 h 1371748"/>
              <a:gd name="connsiteX46" fmla="*/ 484632 w 621792"/>
              <a:gd name="connsiteY46" fmla="*/ 173884 h 1371748"/>
              <a:gd name="connsiteX47" fmla="*/ 475488 w 621792"/>
              <a:gd name="connsiteY47" fmla="*/ 146452 h 1371748"/>
              <a:gd name="connsiteX48" fmla="*/ 448056 w 621792"/>
              <a:gd name="connsiteY48" fmla="*/ 137308 h 1371748"/>
              <a:gd name="connsiteX49" fmla="*/ 420624 w 621792"/>
              <a:gd name="connsiteY49" fmla="*/ 119020 h 1371748"/>
              <a:gd name="connsiteX50" fmla="*/ 402336 w 621792"/>
              <a:gd name="connsiteY50" fmla="*/ 91588 h 1371748"/>
              <a:gd name="connsiteX51" fmla="*/ 347472 w 621792"/>
              <a:gd name="connsiteY51" fmla="*/ 55012 h 1371748"/>
              <a:gd name="connsiteX52" fmla="*/ 320040 w 621792"/>
              <a:gd name="connsiteY52" fmla="*/ 148 h 1371748"/>
              <a:gd name="connsiteX53" fmla="*/ 329184 w 621792"/>
              <a:gd name="connsiteY53" fmla="*/ 27580 h 13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21792" h="1371748">
                <a:moveTo>
                  <a:pt x="329184" y="27580"/>
                </a:moveTo>
                <a:cubicBezTo>
                  <a:pt x="323088" y="35200"/>
                  <a:pt x="296821" y="36328"/>
                  <a:pt x="283464" y="45868"/>
                </a:cubicBezTo>
                <a:cubicBezTo>
                  <a:pt x="224107" y="88266"/>
                  <a:pt x="299982" y="56782"/>
                  <a:pt x="256032" y="100732"/>
                </a:cubicBezTo>
                <a:cubicBezTo>
                  <a:pt x="246393" y="110371"/>
                  <a:pt x="231291" y="112257"/>
                  <a:pt x="219456" y="119020"/>
                </a:cubicBezTo>
                <a:cubicBezTo>
                  <a:pt x="209914" y="124472"/>
                  <a:pt x="201168" y="131212"/>
                  <a:pt x="192024" y="137308"/>
                </a:cubicBezTo>
                <a:cubicBezTo>
                  <a:pt x="188976" y="146452"/>
                  <a:pt x="187191" y="156119"/>
                  <a:pt x="182880" y="164740"/>
                </a:cubicBezTo>
                <a:cubicBezTo>
                  <a:pt x="170149" y="190201"/>
                  <a:pt x="157383" y="199381"/>
                  <a:pt x="137160" y="219604"/>
                </a:cubicBezTo>
                <a:cubicBezTo>
                  <a:pt x="132253" y="244141"/>
                  <a:pt x="122987" y="300300"/>
                  <a:pt x="109728" y="320188"/>
                </a:cubicBezTo>
                <a:cubicBezTo>
                  <a:pt x="103632" y="329332"/>
                  <a:pt x="95903" y="337577"/>
                  <a:pt x="91440" y="347620"/>
                </a:cubicBezTo>
                <a:cubicBezTo>
                  <a:pt x="83611" y="365236"/>
                  <a:pt x="79248" y="384196"/>
                  <a:pt x="73152" y="402484"/>
                </a:cubicBezTo>
                <a:lnTo>
                  <a:pt x="64008" y="429916"/>
                </a:lnTo>
                <a:lnTo>
                  <a:pt x="54864" y="457348"/>
                </a:lnTo>
                <a:cubicBezTo>
                  <a:pt x="51816" y="493924"/>
                  <a:pt x="51754" y="530873"/>
                  <a:pt x="45720" y="567076"/>
                </a:cubicBezTo>
                <a:cubicBezTo>
                  <a:pt x="27432" y="676804"/>
                  <a:pt x="32004" y="580792"/>
                  <a:pt x="18288" y="649372"/>
                </a:cubicBezTo>
                <a:cubicBezTo>
                  <a:pt x="4325" y="719189"/>
                  <a:pt x="11072" y="679670"/>
                  <a:pt x="0" y="768244"/>
                </a:cubicBezTo>
                <a:cubicBezTo>
                  <a:pt x="1063" y="775683"/>
                  <a:pt x="9665" y="851582"/>
                  <a:pt x="18288" y="868828"/>
                </a:cubicBezTo>
                <a:cubicBezTo>
                  <a:pt x="28118" y="888487"/>
                  <a:pt x="42672" y="905404"/>
                  <a:pt x="54864" y="923692"/>
                </a:cubicBezTo>
                <a:lnTo>
                  <a:pt x="73152" y="951124"/>
                </a:lnTo>
                <a:cubicBezTo>
                  <a:pt x="78264" y="971570"/>
                  <a:pt x="91679" y="1029207"/>
                  <a:pt x="100584" y="1042564"/>
                </a:cubicBezTo>
                <a:lnTo>
                  <a:pt x="118872" y="1069996"/>
                </a:lnTo>
                <a:cubicBezTo>
                  <a:pt x="123779" y="1094533"/>
                  <a:pt x="133045" y="1150692"/>
                  <a:pt x="146304" y="1170580"/>
                </a:cubicBezTo>
                <a:cubicBezTo>
                  <a:pt x="152400" y="1179724"/>
                  <a:pt x="159677" y="1188182"/>
                  <a:pt x="164592" y="1198012"/>
                </a:cubicBezTo>
                <a:cubicBezTo>
                  <a:pt x="168903" y="1206633"/>
                  <a:pt x="167715" y="1217918"/>
                  <a:pt x="173736" y="1225444"/>
                </a:cubicBezTo>
                <a:cubicBezTo>
                  <a:pt x="180601" y="1234026"/>
                  <a:pt x="192024" y="1237636"/>
                  <a:pt x="201168" y="1243732"/>
                </a:cubicBezTo>
                <a:cubicBezTo>
                  <a:pt x="210222" y="1270895"/>
                  <a:pt x="216008" y="1304292"/>
                  <a:pt x="237744" y="1326028"/>
                </a:cubicBezTo>
                <a:cubicBezTo>
                  <a:pt x="245515" y="1333799"/>
                  <a:pt x="255133" y="1339853"/>
                  <a:pt x="265176" y="1344316"/>
                </a:cubicBezTo>
                <a:cubicBezTo>
                  <a:pt x="282792" y="1352145"/>
                  <a:pt x="301752" y="1356508"/>
                  <a:pt x="320040" y="1362604"/>
                </a:cubicBezTo>
                <a:lnTo>
                  <a:pt x="347472" y="1371748"/>
                </a:lnTo>
                <a:cubicBezTo>
                  <a:pt x="371856" y="1368700"/>
                  <a:pt x="398168" y="1372584"/>
                  <a:pt x="420624" y="1362604"/>
                </a:cubicBezTo>
                <a:cubicBezTo>
                  <a:pt x="429432" y="1358689"/>
                  <a:pt x="425457" y="1343793"/>
                  <a:pt x="429768" y="1335172"/>
                </a:cubicBezTo>
                <a:cubicBezTo>
                  <a:pt x="434683" y="1325342"/>
                  <a:pt x="441960" y="1316884"/>
                  <a:pt x="448056" y="1307740"/>
                </a:cubicBezTo>
                <a:cubicBezTo>
                  <a:pt x="451104" y="1295548"/>
                  <a:pt x="451580" y="1282404"/>
                  <a:pt x="457200" y="1271164"/>
                </a:cubicBezTo>
                <a:cubicBezTo>
                  <a:pt x="483870" y="1217824"/>
                  <a:pt x="483489" y="1223158"/>
                  <a:pt x="521208" y="1198012"/>
                </a:cubicBezTo>
                <a:cubicBezTo>
                  <a:pt x="527304" y="1179724"/>
                  <a:pt x="528803" y="1159188"/>
                  <a:pt x="539496" y="1143148"/>
                </a:cubicBezTo>
                <a:cubicBezTo>
                  <a:pt x="545592" y="1134004"/>
                  <a:pt x="553321" y="1125759"/>
                  <a:pt x="557784" y="1115716"/>
                </a:cubicBezTo>
                <a:cubicBezTo>
                  <a:pt x="570505" y="1087093"/>
                  <a:pt x="577616" y="1054674"/>
                  <a:pt x="585216" y="1024276"/>
                </a:cubicBezTo>
                <a:cubicBezTo>
                  <a:pt x="588264" y="969412"/>
                  <a:pt x="589600" y="914426"/>
                  <a:pt x="594360" y="859684"/>
                </a:cubicBezTo>
                <a:cubicBezTo>
                  <a:pt x="595706" y="844201"/>
                  <a:pt x="598047" y="828516"/>
                  <a:pt x="603504" y="813964"/>
                </a:cubicBezTo>
                <a:cubicBezTo>
                  <a:pt x="607363" y="803674"/>
                  <a:pt x="615696" y="795676"/>
                  <a:pt x="621792" y="786532"/>
                </a:cubicBezTo>
                <a:cubicBezTo>
                  <a:pt x="618744" y="685948"/>
                  <a:pt x="618230" y="585255"/>
                  <a:pt x="612648" y="484780"/>
                </a:cubicBezTo>
                <a:cubicBezTo>
                  <a:pt x="612113" y="475156"/>
                  <a:pt x="605394" y="466799"/>
                  <a:pt x="603504" y="457348"/>
                </a:cubicBezTo>
                <a:cubicBezTo>
                  <a:pt x="599277" y="436214"/>
                  <a:pt x="599206" y="414341"/>
                  <a:pt x="594360" y="393340"/>
                </a:cubicBezTo>
                <a:cubicBezTo>
                  <a:pt x="590025" y="374556"/>
                  <a:pt x="582168" y="356764"/>
                  <a:pt x="576072" y="338476"/>
                </a:cubicBezTo>
                <a:cubicBezTo>
                  <a:pt x="573024" y="329332"/>
                  <a:pt x="572275" y="319064"/>
                  <a:pt x="566928" y="311044"/>
                </a:cubicBezTo>
                <a:cubicBezTo>
                  <a:pt x="560832" y="301900"/>
                  <a:pt x="553555" y="293442"/>
                  <a:pt x="548640" y="283612"/>
                </a:cubicBezTo>
                <a:cubicBezTo>
                  <a:pt x="510782" y="207896"/>
                  <a:pt x="573619" y="307364"/>
                  <a:pt x="521208" y="228748"/>
                </a:cubicBezTo>
                <a:cubicBezTo>
                  <a:pt x="500208" y="144748"/>
                  <a:pt x="530558" y="231291"/>
                  <a:pt x="484632" y="173884"/>
                </a:cubicBezTo>
                <a:cubicBezTo>
                  <a:pt x="478611" y="166358"/>
                  <a:pt x="482304" y="153268"/>
                  <a:pt x="475488" y="146452"/>
                </a:cubicBezTo>
                <a:cubicBezTo>
                  <a:pt x="468672" y="139636"/>
                  <a:pt x="456677" y="141619"/>
                  <a:pt x="448056" y="137308"/>
                </a:cubicBezTo>
                <a:cubicBezTo>
                  <a:pt x="438226" y="132393"/>
                  <a:pt x="429768" y="125116"/>
                  <a:pt x="420624" y="119020"/>
                </a:cubicBezTo>
                <a:cubicBezTo>
                  <a:pt x="414528" y="109876"/>
                  <a:pt x="410607" y="98825"/>
                  <a:pt x="402336" y="91588"/>
                </a:cubicBezTo>
                <a:cubicBezTo>
                  <a:pt x="385795" y="77114"/>
                  <a:pt x="347472" y="55012"/>
                  <a:pt x="347472" y="55012"/>
                </a:cubicBezTo>
                <a:cubicBezTo>
                  <a:pt x="340035" y="32701"/>
                  <a:pt x="337766" y="17874"/>
                  <a:pt x="320040" y="148"/>
                </a:cubicBezTo>
                <a:cubicBezTo>
                  <a:pt x="317885" y="-2007"/>
                  <a:pt x="335280" y="19960"/>
                  <a:pt x="329184" y="2758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>
            <a:off x="5680603" y="3959352"/>
            <a:ext cx="0" cy="12435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דוגמא (חשובה!)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725" y="1737457"/>
            <a:ext cx="1322680" cy="35455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8592"/>
            <a:ext cx="6917667" cy="150373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2092016"/>
            <a:ext cx="7450762" cy="1503732"/>
          </a:xfrm>
          <a:prstGeom prst="rect">
            <a:avLst/>
          </a:prstGeom>
        </p:spPr>
      </p:pic>
      <p:sp>
        <p:nvSpPr>
          <p:cNvPr id="20" name="כותרת 1 1"/>
          <p:cNvSpPr txBox="1">
            <a:spLocks/>
          </p:cNvSpPr>
          <p:nvPr/>
        </p:nvSpPr>
        <p:spPr>
          <a:xfrm>
            <a:off x="981075" y="3070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מצא את החיתוך.</a:t>
            </a:r>
            <a:endParaRPr lang="he-IL" sz="2800" dirty="0"/>
          </a:p>
        </p:txBody>
      </p:sp>
      <p:sp>
        <p:nvSpPr>
          <p:cNvPr id="21" name="כותרת 1 2"/>
          <p:cNvSpPr txBox="1">
            <a:spLocks/>
          </p:cNvSpPr>
          <p:nvPr/>
        </p:nvSpPr>
        <p:spPr>
          <a:xfrm>
            <a:off x="981075" y="3981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4185970"/>
            <a:ext cx="9894953" cy="15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ניתוח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8592"/>
            <a:ext cx="6917667" cy="150373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2092016"/>
            <a:ext cx="7450762" cy="1503732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 flipV="1">
            <a:off x="7658100" y="1181100"/>
            <a:ext cx="1447800" cy="781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H="1">
            <a:off x="8067675" y="2000250"/>
            <a:ext cx="100965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25939" y="1690688"/>
            <a:ext cx="274467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מערכת משוואות</a:t>
            </a:r>
          </a:p>
          <a:p>
            <a:pPr algn="ctr"/>
            <a:r>
              <a:rPr lang="he-IL" sz="2800" dirty="0" smtClean="0"/>
              <a:t>לינאריות הומוגנית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6" y="3650765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94" y="187845"/>
            <a:ext cx="1322680" cy="35455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311650"/>
            <a:ext cx="4440784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5349875"/>
            <a:ext cx="4440784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72" y="4340225"/>
            <a:ext cx="2326005" cy="41742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72" y="5366904"/>
            <a:ext cx="2650388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6224" y="324482"/>
            <a:ext cx="1562100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ניתוח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23" y="3912132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644" y="156412"/>
            <a:ext cx="1322680" cy="35455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946378"/>
            <a:ext cx="4440784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8" y="946378"/>
            <a:ext cx="4440784" cy="417424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6" y="156412"/>
            <a:ext cx="2326005" cy="41742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71" y="156412"/>
            <a:ext cx="2650388" cy="41742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70" y="1973057"/>
            <a:ext cx="9894953" cy="150624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29" y="4719636"/>
            <a:ext cx="5298262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5640583"/>
            <a:ext cx="4843120" cy="1003325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 flipH="1" flipV="1">
            <a:off x="10413024" y="3708946"/>
            <a:ext cx="540726" cy="92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77351" y="4719636"/>
            <a:ext cx="29146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גם מערכת משוואות</a:t>
            </a:r>
          </a:p>
          <a:p>
            <a:pPr algn="ctr"/>
            <a:r>
              <a:rPr lang="he-IL" sz="2800" dirty="0" smtClean="0"/>
              <a:t>לינאריות הומוגנית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069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6224" y="324482"/>
            <a:ext cx="1562100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באופן כללי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061" y="2999564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95" y="711253"/>
            <a:ext cx="1317651" cy="29420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" y="1555978"/>
            <a:ext cx="4440784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74" y="1555978"/>
            <a:ext cx="4440784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04" y="3954817"/>
            <a:ext cx="5298262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6" y="5045202"/>
            <a:ext cx="1885950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3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152" y="498622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מינוח: מ"ו מעל </a:t>
            </a:r>
            <a:endParaRPr lang="he-IL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217152" y="1270147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סימון: 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217152" y="2711089"/>
            <a:ext cx="24006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תכונות בסיסיות: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67" y="616900"/>
            <a:ext cx="238887" cy="28666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35" y="1358342"/>
            <a:ext cx="563271" cy="43502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83" y="2711089"/>
            <a:ext cx="2617698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83" y="3673114"/>
            <a:ext cx="1626946" cy="34450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83" y="5226095"/>
            <a:ext cx="4817973" cy="34450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83" y="4562215"/>
            <a:ext cx="1770278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המרחב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883" y="145503"/>
            <a:ext cx="4981423" cy="2253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995" y="1926194"/>
            <a:ext cx="6724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83" y="2107964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8650" y="3219141"/>
            <a:ext cx="3378665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</a:t>
            </a:r>
            <a:r>
              <a:rPr lang="he-IL" sz="2800" dirty="0" err="1" smtClean="0"/>
              <a:t>הפעולת</a:t>
            </a:r>
            <a:r>
              <a:rPr lang="he-IL" sz="2800" dirty="0" smtClean="0"/>
              <a:t>: </a:t>
            </a:r>
          </a:p>
          <a:p>
            <a:r>
              <a:rPr lang="he-IL" sz="2800" dirty="0"/>
              <a:t>	</a:t>
            </a:r>
            <a:r>
              <a:rPr lang="he-IL" sz="2800" dirty="0" smtClean="0"/>
              <a:t>חיבור וקטורים</a:t>
            </a:r>
          </a:p>
          <a:p>
            <a:endParaRPr lang="he-IL" sz="2800" dirty="0"/>
          </a:p>
          <a:p>
            <a:r>
              <a:rPr lang="he-IL" sz="2800" dirty="0" smtClean="0"/>
              <a:t>	</a:t>
            </a:r>
          </a:p>
          <a:p>
            <a:endParaRPr lang="he-IL" sz="2800" dirty="0"/>
          </a:p>
          <a:p>
            <a:endParaRPr lang="he-IL" sz="2800" dirty="0" smtClean="0"/>
          </a:p>
          <a:p>
            <a:r>
              <a:rPr lang="he-IL" sz="2800" dirty="0"/>
              <a:t>	</a:t>
            </a:r>
            <a:r>
              <a:rPr lang="he-IL" sz="2800" dirty="0" smtClean="0"/>
              <a:t>כפל </a:t>
            </a:r>
            <a:r>
              <a:rPr lang="he-IL" sz="2800" dirty="0" err="1" smtClean="0"/>
              <a:t>בסקלאר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95" y="2650828"/>
            <a:ext cx="5320894" cy="22530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861686" y="656600"/>
            <a:ext cx="34004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2" y="704225"/>
            <a:ext cx="445084" cy="34701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95" y="5105324"/>
            <a:ext cx="3651199" cy="17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מרחב המטריצות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08" y="894511"/>
            <a:ext cx="1875892" cy="311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9995" y="1926194"/>
            <a:ext cx="6724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83" y="2107964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47925" y="3219141"/>
            <a:ext cx="917939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</a:t>
            </a:r>
            <a:r>
              <a:rPr lang="he-IL" sz="2800" dirty="0" err="1" smtClean="0"/>
              <a:t>הפעולת</a:t>
            </a:r>
            <a:r>
              <a:rPr lang="he-IL" sz="2800" dirty="0" smtClean="0"/>
              <a:t>: חיבור מטריצות וכפל </a:t>
            </a:r>
            <a:r>
              <a:rPr lang="he-IL" sz="2800" dirty="0" err="1" smtClean="0"/>
              <a:t>בסקלאר</a:t>
            </a:r>
            <a:r>
              <a:rPr lang="he-IL" sz="2800" dirty="0" smtClean="0"/>
              <a:t> שהגדרנו </a:t>
            </a:r>
          </a:p>
          <a:p>
            <a:endParaRPr lang="he-IL" sz="2800" dirty="0"/>
          </a:p>
          <a:p>
            <a:r>
              <a:rPr lang="he-IL" sz="2800" dirty="0" smtClean="0"/>
              <a:t>	</a:t>
            </a:r>
          </a:p>
          <a:p>
            <a:endParaRPr lang="he-IL" sz="2800" dirty="0"/>
          </a:p>
          <a:p>
            <a:endParaRPr lang="he-IL" sz="28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-2761450" y="531757"/>
            <a:ext cx="67246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הכללה של הדוגמא </a:t>
            </a:r>
          </a:p>
          <a:p>
            <a:r>
              <a:rPr lang="he-IL" sz="2800" dirty="0" smtClean="0"/>
              <a:t>הקודמת בה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110232"/>
            <a:ext cx="973150" cy="284150"/>
          </a:xfrm>
          <a:prstGeom prst="rect">
            <a:avLst/>
          </a:prstGeom>
        </p:spPr>
      </p:pic>
      <p:grpSp>
        <p:nvGrpSpPr>
          <p:cNvPr id="19" name="קבוצה 18"/>
          <p:cNvGrpSpPr/>
          <p:nvPr/>
        </p:nvGrpSpPr>
        <p:grpSpPr>
          <a:xfrm>
            <a:off x="6181694" y="5019300"/>
            <a:ext cx="5445622" cy="607551"/>
            <a:chOff x="3931147" y="5200275"/>
            <a:chExt cx="5445622" cy="607551"/>
          </a:xfrm>
        </p:grpSpPr>
        <p:pic>
          <p:nvPicPr>
            <p:cNvPr id="16" name="תמונה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427" y="5294131"/>
              <a:ext cx="1747647" cy="35455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39074" y="5284606"/>
              <a:ext cx="15376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 smtClean="0"/>
                <a:t>דוגמא</a:t>
              </a:r>
              <a:endParaRPr lang="he-IL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1147" y="5200275"/>
              <a:ext cx="1537695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 smtClean="0"/>
                <a:t>מעל</a:t>
              </a:r>
              <a:endParaRPr lang="he-IL" sz="2800" dirty="0"/>
            </a:p>
          </p:txBody>
        </p:sp>
        <p:pic>
          <p:nvPicPr>
            <p:cNvPr id="17" name="תמונה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725" y="5336209"/>
              <a:ext cx="289179" cy="286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1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מרחב </a:t>
            </a:r>
          </a:p>
          <a:p>
            <a:r>
              <a:rPr lang="he-IL" sz="2800" dirty="0" smtClean="0"/>
              <a:t>הפולינומים עד דרגה 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" y="781331"/>
            <a:ext cx="9127998" cy="450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462930" y="1493393"/>
            <a:ext cx="67246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3" y="1668109"/>
            <a:ext cx="238887" cy="286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8650" y="1980891"/>
            <a:ext cx="3378665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</a:t>
            </a:r>
            <a:r>
              <a:rPr lang="he-IL" sz="2800" dirty="0" err="1" smtClean="0"/>
              <a:t>הפעולת</a:t>
            </a:r>
            <a:r>
              <a:rPr lang="he-IL" sz="2800" dirty="0" smtClean="0"/>
              <a:t>: </a:t>
            </a:r>
          </a:p>
          <a:p>
            <a:r>
              <a:rPr lang="he-IL" sz="2800" dirty="0"/>
              <a:t>	</a:t>
            </a:r>
            <a:r>
              <a:rPr lang="he-IL" sz="2800" dirty="0" smtClean="0"/>
              <a:t>חיבור וקטורים</a:t>
            </a:r>
          </a:p>
          <a:p>
            <a:endParaRPr lang="he-IL" sz="2800" dirty="0"/>
          </a:p>
          <a:p>
            <a:r>
              <a:rPr lang="he-IL" sz="2800" dirty="0" smtClean="0"/>
              <a:t>	</a:t>
            </a:r>
          </a:p>
          <a:p>
            <a:endParaRPr lang="he-IL" sz="2800" dirty="0"/>
          </a:p>
          <a:p>
            <a:endParaRPr lang="he-IL" sz="2800" dirty="0" smtClean="0"/>
          </a:p>
          <a:p>
            <a:r>
              <a:rPr lang="he-IL" sz="2800" dirty="0"/>
              <a:t>	</a:t>
            </a:r>
            <a:r>
              <a:rPr lang="he-IL" sz="2800" dirty="0" smtClean="0"/>
              <a:t>כפל </a:t>
            </a:r>
            <a:r>
              <a:rPr lang="he-IL" sz="2800" dirty="0" err="1" smtClean="0"/>
              <a:t>בסקלאר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1" y="2321652"/>
            <a:ext cx="9661094" cy="145343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08" y="4260660"/>
            <a:ext cx="6809537" cy="95051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265" y="1389068"/>
            <a:ext cx="228829" cy="1885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67024" y="5696748"/>
            <a:ext cx="772130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</a:p>
          <a:p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46" y="5950188"/>
            <a:ext cx="6233693" cy="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99816" y="498622"/>
            <a:ext cx="85179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נוכיח כי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87" y="525742"/>
            <a:ext cx="7108774" cy="450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9978" y="425515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מ"ו.</a:t>
            </a:r>
            <a:endParaRPr lang="he-IL" sz="2800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1973"/>
              </p:ext>
            </p:extLst>
          </p:nvPr>
        </p:nvGraphicFramePr>
        <p:xfrm>
          <a:off x="190500" y="1325563"/>
          <a:ext cx="11483975" cy="53609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92325"/>
                <a:gridCol w="6143625"/>
                <a:gridCol w="3248025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err="1" smtClean="0"/>
                        <a:t>אקסימות</a:t>
                      </a:r>
                      <a:r>
                        <a:rPr lang="he-IL" sz="2800" dirty="0" smtClean="0"/>
                        <a:t> חיבור וקטורים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אקסיומות כפל </a:t>
                      </a:r>
                      <a:r>
                        <a:rPr lang="he-IL" sz="2800" dirty="0" err="1" smtClean="0"/>
                        <a:t>בסלאר</a:t>
                      </a:r>
                      <a:endParaRPr lang="he-IL" sz="2800" dirty="0"/>
                    </a:p>
                  </a:txBody>
                  <a:tcPr/>
                </a:tc>
              </a:tr>
              <a:tr h="57943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מוגדרות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קיבוץ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חילוף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איבר</a:t>
                      </a:r>
                      <a:r>
                        <a:rPr lang="he-IL" sz="2800" baseline="0" dirty="0" smtClean="0"/>
                        <a:t> נטרלי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נגדי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  <a:tr h="1586865">
                <a:tc>
                  <a:txBody>
                    <a:bodyPr/>
                    <a:lstStyle/>
                    <a:p>
                      <a:pPr algn="ctr" rtl="1"/>
                      <a:endParaRPr lang="en-US" sz="2800" dirty="0" smtClean="0"/>
                    </a:p>
                    <a:p>
                      <a:pPr algn="ctr" rtl="1"/>
                      <a:r>
                        <a:rPr lang="he-IL" sz="2800" dirty="0" smtClean="0"/>
                        <a:t>פילוג</a:t>
                      </a:r>
                      <a:endParaRPr lang="he-IL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קבוצה 2"/>
          <p:cNvGrpSpPr/>
          <p:nvPr/>
        </p:nvGrpSpPr>
        <p:grpSpPr>
          <a:xfrm>
            <a:off x="530225" y="2349500"/>
            <a:ext cx="8977884" cy="4090570"/>
            <a:chOff x="530225" y="2349500"/>
            <a:chExt cx="8977884" cy="4090570"/>
          </a:xfrm>
        </p:grpSpPr>
        <p:pic>
          <p:nvPicPr>
            <p:cNvPr id="19" name="תמונה 1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662" y="2349500"/>
              <a:ext cx="2112264" cy="349530"/>
            </a:xfrm>
            <a:prstGeom prst="rect">
              <a:avLst/>
            </a:prstGeom>
          </p:spPr>
        </p:pic>
        <p:pic>
          <p:nvPicPr>
            <p:cNvPr id="20" name="תמונה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38" y="3048368"/>
              <a:ext cx="5501945" cy="417424"/>
            </a:xfrm>
            <a:prstGeom prst="rect">
              <a:avLst/>
            </a:prstGeom>
          </p:spPr>
        </p:pic>
        <p:pic>
          <p:nvPicPr>
            <p:cNvPr id="21" name="תמונה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5" y="3661739"/>
              <a:ext cx="3075356" cy="306781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811" y="4167922"/>
              <a:ext cx="4098798" cy="326898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50" y="4670650"/>
              <a:ext cx="6072759" cy="417424"/>
            </a:xfrm>
            <a:prstGeom prst="rect">
              <a:avLst/>
            </a:prstGeom>
          </p:spPr>
        </p:pic>
        <p:pic>
          <p:nvPicPr>
            <p:cNvPr id="24" name="תמונה 2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901" y="2372131"/>
              <a:ext cx="1302563" cy="304267"/>
            </a:xfrm>
            <a:prstGeom prst="rect">
              <a:avLst/>
            </a:prstGeom>
          </p:spPr>
        </p:pic>
        <p:pic>
          <p:nvPicPr>
            <p:cNvPr id="25" name="תמונה 2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25" y="3048368"/>
              <a:ext cx="2612669" cy="417424"/>
            </a:xfrm>
            <a:prstGeom prst="rect">
              <a:avLst/>
            </a:prstGeom>
          </p:spPr>
        </p:pic>
        <p:pic>
          <p:nvPicPr>
            <p:cNvPr id="27" name="תמונה 2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293" y="4152834"/>
              <a:ext cx="1342796" cy="341986"/>
            </a:xfrm>
            <a:prstGeom prst="rect">
              <a:avLst/>
            </a:prstGeom>
          </p:spPr>
        </p:pic>
        <p:pic>
          <p:nvPicPr>
            <p:cNvPr id="28" name="תמונה 2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5376073"/>
              <a:ext cx="4211955" cy="417424"/>
            </a:xfrm>
            <a:prstGeom prst="rect">
              <a:avLst/>
            </a:prstGeom>
          </p:spPr>
        </p:pic>
        <p:pic>
          <p:nvPicPr>
            <p:cNvPr id="29" name="תמונה 2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60" y="6022646"/>
              <a:ext cx="3545586" cy="41742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93920" y="420640"/>
            <a:ext cx="8325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צ"ל:</a:t>
            </a:r>
            <a:endParaRPr lang="he-IL" sz="2800" dirty="0"/>
          </a:p>
        </p:txBody>
      </p:sp>
      <p:sp>
        <p:nvSpPr>
          <p:cNvPr id="5" name="הסבר אליפטי 4"/>
          <p:cNvSpPr/>
          <p:nvPr/>
        </p:nvSpPr>
        <p:spPr>
          <a:xfrm>
            <a:off x="3638337" y="2400640"/>
            <a:ext cx="4419600" cy="2984460"/>
          </a:xfrm>
          <a:prstGeom prst="wedgeEllipseCallout">
            <a:avLst/>
          </a:prstGeom>
          <a:solidFill>
            <a:srgbClr val="F13F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13FC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7811" y="3257080"/>
            <a:ext cx="236713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/>
              <a:t>ממש כך!</a:t>
            </a:r>
          </a:p>
        </p:txBody>
      </p:sp>
    </p:spTree>
    <p:extLst>
      <p:ext uri="{BB962C8B-B14F-4D97-AF65-F5344CB8AC3E}">
        <p14:creationId xmlns:p14="http://schemas.microsoft.com/office/powerpoint/2010/main" val="25929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5.75"/>
  <p:tag name="OUTPUTDPI" val="1200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737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 (a_0+a_1x+a_2x^2) = \alpha a_0+\alpha  a_1x+\alpha a_2x^2 \in \mathbb{R}_2[x]&#10;\end{array}&#10;$&#10;\end{document}"/>
  <p:tag name="IGUANATEXSIZE" val="33"/>
  <p:tag name="IGUANATEXCURSOR" val="258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09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in \mathbb{R}_2[x], \alpha,\beta\in \mathbb{R}&#10;\end{array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3529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(\alpha\beta) (a_0+a_1x+a_2x^2) = &#10; (\alpha\beta) a_0+(\alpha\beta) a_1x+(\alpha\beta) a_2x^2)=\\&#10;\alpha(\beta a_0)+\alpha(\beta a_1)x+\alpha(\beta a_2)x^2)=&#10;\alpha((\beta a_0)+(\beta a_1)x+(\beta a_2)x^2)=\\&#10;\alpha(\beta (a_0+ a_1x+ a_2x^2))=&#10;\end{array}&#10;$&#10;\end{document}"/>
  <p:tag name="IGUANATEXSIZE" val="33"/>
  <p:tag name="IGUANATEXCURSOR" val="370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87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in \mathbb{R}_2[x]&#10;\end{array}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2624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1\cdot (a_0+a_1x+a_2x^2)=\\&#10;(1\cdot a_0)+(1\cdot a_1)x+ (1\cdot a_2)x^2=&#10;a_0+a_1x+a_2x^2&#10;\end{array}&#10;$&#10;\end{document}"/>
  <p:tag name="IGUANATEXSIZE" val="33"/>
  <p:tag name="IGUANATEXCURSOR" val="235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562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,b_0+b_1x+b_2x^2\in \mathbb{R}_2[x], \alpha\in \mathbb{R}&#10;\end{array}&#10;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4934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[(a_0+a_1x+a_2x^2)+(b_0+b_1x+b_2x^2)]=&#10;\alpha[(a_0+b_0)+(a_1+b_1)x+(a_2+b_2)x^2]=\\&#10;\alpha(a_0+b_0)+\alpha(a_1+b_1)x+\alpha(a_2+b_2)x^2=\\&#10;(\alpha a_0+\alpha b_0)+(\alpha a_1+\alpha b_1)x+(\alpha a_2+\alpha b_2)x^2=&#10;\cdots \alpha(a_0+a_1x+a_2x^2)+\alpha(b_0+b_1x+b_2x^2)&#10;\end{array}&#10;$&#10;\end{document}"/>
  <p:tag name="IGUANATEXSIZE" val="33"/>
  <p:tag name="IGUANATEXCURSOR" val="390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6.25"/>
  <p:tag name="OUTPUTDPI" val="1200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7.5"/>
  <p:tag name="OUTPUTDPI" val="1200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09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in \mathbb{R}_2[x], \alpha,\beta\in \mathbb{R}&#10;\end{array}&#10;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4830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[\alpha+\beta ](a_0+a_1x+a_2x^2)=&#10;[\alpha+\beta ]a_0+[\alpha+\beta ]a_1x+[\alpha+\beta ]a_2x^2=\\&#10;(\alpha a_0+\beta a_0 )+(\alpha a_1+\beta a_1)x+(\alpha a_2+\beta a_2)x^2=&#10;\alpha(a_0+a_1x+a_2x^2)+ \beta (a_0+a_1x+a_2x^2)&#10;\end{array}&#10;$&#10;\end{document}"/>
  <p:tag name="IGUANATEXSIZE" val="33"/>
  <p:tag name="IGUANATEXCURSOR" val="383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6.25"/>
  <p:tag name="OUTPUTDPI" val="1200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7.5"/>
  <p:tag name="OUTPUTDPI" val="1200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3352.5"/>
  <p:tag name="OUTPUTDPI" val="1200"/>
  <p:tag name="LATEXADDIN" val="\documentclass{article}&#10;\usepackage{amsmath}&#10;\usepackage{amssymb}&#10;\usepackage{amsthm}&#10;\usepackage{xcolor}&#10;\pagestyle{empty}&#10;\begin{document}&#10;&#10;&#10;$V=\mathbb{F}[x]=\{&#10;a_0+a_1x+a_2x^2+\cdots a_nx^n:&#10;a_i \in \mathbb{F}, n\in \mathbb{N}\cup \{0\}&#10;\}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&#10;V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&#10;W\subseteq V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&#10;V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&#10;W\leq V&#10;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\{0\},V\leq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&#10;W\subseteq V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6.25"/>
  <p:tag name="OUTPUTDPI" val="1200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7.5"/>
  <p:tag name="OUTPUTDPI" val="1200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&#10;W\subseteq V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530"/>
  <p:tag name="OUTPUTDPI" val="1200"/>
  <p:tag name="LATEXADDIN" val="\documentclass{article}&#10;\usepackage{amsmath}&#10;\usepackage{amssymb}&#10;\usepackage{amsthm}&#10;\usepackage{xcolor}&#10;\pagestyle{empty}&#10;\begin{document}&#10;&#10;&#10;$\forall w_1,w_2\in W:w_1+w_2\in W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 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4.25"/>
  <p:tag name="ORIGINALWIDTH" val="1103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forall w_1,w_2\in W, \alpha\in \mathbb{F}:\\&#10;w_1+\alpha w_2\in W&#10;\end{array}&#10;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6.25"/>
  <p:tag name="OUTPUTDPI" val="1200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94.75"/>
  <p:tag name="OUTPUTDPI" val="1200"/>
  <p:tag name="LATEXADDIN" val="\documentclass{article}&#10;\usepackage{amsmath}&#10;\usepackage{amssymb}&#10;\usepackage{amsthm}&#10;\usepackage{xcolor}&#10;\pagestyle{empty}&#10;\begin{document}&#10;&#10;&#10;$&#10;W=\{(x,y)\,|\,x,y\geq0\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\underset{\in \mathbb{R}}{-1}\cdot \underset{\in W}{(2,0)}=(-2,0)\notin W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95.5"/>
  <p:tag name="OUTPUTDPI" val="1200"/>
  <p:tag name="LATEXADDIN" val="\documentclass{article}&#10;\usepackage{amsmath}&#10;\usepackage{amssymb}&#10;\usepackage{amsthm}&#10;\usepackage{xcolor}&#10;\pagestyle{empty}&#10;\begin{document}&#10;&#10;&#10;$&#10;W=\{(x,y)\,|\,x,y\geq0\:\textnormal{or }x,y\leq0\}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.5"/>
  <p:tag name="ORIGINALWIDTH" val="1709.25"/>
  <p:tag name="OUTPUTDPI" val="1200"/>
  <p:tag name="LATEXADDIN" val="\documentclass{article}&#10;\usepackage{amsmath}&#10;\usepackage{amssymb}&#10;\usepackage{amsthm}&#10;\usepackage{xcolor}&#10;\pagestyle{empty}&#10;\begin{document}&#10;&#10;&#10;$&#10;\underset{\in W}{(2,4)}+\underset{\in W}{(-3,-3)}=(-1,1)\notin W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53.75"/>
  <p:tag name="OUTPUTDPI" val="1200"/>
  <p:tag name="LATEXADDIN" val="\documentclass{article}&#10;\usepackage{amsmath}&#10;\usepackage{amssymb}&#10;\usepackage{amsthm}&#10;\usepackage{xcolor}&#10;\pagestyle{empty}&#10;\begin{document}&#10;&#10;&#10;$&#10;W=\{(x_1,x_2)|\,x_2=3x_1\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7.5"/>
  <p:tag name="OUTPUTDPI" val="1200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&#10;A=(3,-1)&#10;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81.25"/>
  <p:tag name="OUTPUTDPI" val="1200"/>
  <p:tag name="LATEXADDIN" val="\documentclass{article}&#10;\usepackage{amsmath}&#10;\usepackage{amssymb}&#10;\usepackage{amsthm}&#10;\usepackage{xcolor}&#10;\pagestyle{empty}&#10;\begin{document}&#10;&#10;&#10;$&#10;W=\left\{&#10;x=&#10;\begin{pmatrix}&#10;x_1\\x_2&#10;\end{pmatrix}&#10;|\, &#10;Ax=0&#10;\right\}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4.75"/>
  <p:tag name="OUTPUTDPI" val="1200"/>
  <p:tag name="LATEXADDIN" val="\documentclass{article}&#10;\usepackage{amsmath}&#10;\usepackage{amssymb}&#10;\usepackage{amsthm}&#10;\usepackage{xcolor}&#10;\pagestyle{empty}&#10;\begin{document}&#10;&#10;&#10;$&#10;W=\left\{&#10;x\in \mathbb{F}^n|\, &#10;Ax=0&#10;\right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624.75"/>
  <p:tag name="OUTPUTDPI" val="1200"/>
  <p:tag name="LATEXADDIN" val="\documentclass{article}&#10;\usepackage{amsmath}&#10;\usepackage{amssymb}&#10;\usepackage{amsthm}&#10;\usepackage{xcolor}&#10;\pagestyle{empty}&#10;\begin{document}&#10;&#10;&#10;$ w_1,w_2\in W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980.25"/>
  <p:tag name="OUTPUTDPI" val="1200"/>
  <p:tag name="LATEXADDIN" val="\documentclass{article}&#10;\usepackage{amsmath}&#10;\usepackage{amssymb}&#10;\usepackage{amsthm}&#10;\usepackage{xcolor}&#10;\pagestyle{empty}&#10;\begin{document}&#10;&#10;&#10;$ Aw_1=0,Aw_2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090.25"/>
  <p:tag name="OUTPUTDPI" val="1200"/>
  <p:tag name="LATEXADDIN" val="\documentclass{article}&#10;\usepackage{amsmath}&#10;\usepackage{amssymb}&#10;\usepackage{amsthm}&#10;\usepackage{xcolor}&#10;\pagestyle{empty}&#10;\begin{document}&#10;&#10;&#10;$ A(w_1+w_2)=Aw_1+Aw_2=0+0=0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722.25"/>
  <p:tag name="OUTPUTDPI" val="1200"/>
  <p:tag name="LATEXADDIN" val="\documentclass{article}&#10;\usepackage{amsmath}&#10;\usepackage{amssymb}&#10;\usepackage{amsthm}&#10;\usepackage{xcolor}&#10;\pagestyle{empty}&#10;\begin{document}&#10;&#10;&#10;$w_1+w_2\in W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4.75"/>
  <p:tag name="OUTPUTDPI" val="1200"/>
  <p:tag name="LATEXADDIN" val="\documentclass{article}&#10;\usepackage{amsmath}&#10;\usepackage{amssymb}&#10;\usepackage{amsthm}&#10;\usepackage{xcolor}&#10;\pagestyle{empty}&#10;\begin{document}&#10;&#10;&#10;$&#10;W=\left\{&#10;x\in \mathbb{F}^n|\, &#10;Ax=0&#10;\right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168"/>
  <p:tag name="OUTPUTDPI" val="1200"/>
  <p:tag name="LATEXADDIN" val="\documentclass{article}&#10;\usepackage{amsmath}&#10;\usepackage{amssymb}&#10;\usepackage{amsthm}&#10;\usepackage{xcolor}&#10;\pagestyle{empty}&#10;\begin{document}&#10;&#10;&#10;$V_{/\mathbb{F}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716.25"/>
  <p:tag name="OUTPUTDPI" val="1200"/>
  <p:tag name="LATEXADDIN" val="\documentclass{article}&#10;\usepackage{amsmath}&#10;\usepackage{amssymb}&#10;\usepackage{amsthm}&#10;\usepackage{xcolor}&#10;\pagestyle{empty}&#10;\begin{document}&#10;&#10;&#10;$ w\in W,\alpha \in \mathbb{F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05.75"/>
  <p:tag name="OUTPUTDPI" val="1200"/>
  <p:tag name="LATEXADDIN" val="\documentclass{article}&#10;\usepackage{amsmath}&#10;\usepackage{amssymb}&#10;\usepackage{amsthm}&#10;\usepackage{xcolor}&#10;\pagestyle{empty}&#10;\begin{document}&#10;&#10;&#10;$ Aw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 A(\alpha w)=\alpha Aw=\alpha 0=0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450.75"/>
  <p:tag name="OUTPUTDPI" val="1200"/>
  <p:tag name="LATEXADDIN" val="\documentclass{article}&#10;\usepackage{amsmath}&#10;\usepackage{amssymb}&#10;\usepackage{amsthm}&#10;\usepackage{xcolor}&#10;\pagestyle{empty}&#10;\begin{document}&#10;&#10;&#10;$\alpha w\in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4.75"/>
  <p:tag name="OUTPUTDPI" val="1200"/>
  <p:tag name="LATEXADDIN" val="\documentclass{article}&#10;\usepackage{amsmath}&#10;\usepackage{amssymb}&#10;\usepackage{amsthm}&#10;\usepackage{xcolor}&#10;\pagestyle{empty}&#10;\begin{document}&#10;&#10;&#10;$&#10;W=\left\{&#10;x\in \mathbb{F}^n|\, &#10;Ax=0&#10;\right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80.75"/>
  <p:tag name="OUTPUTDPI" val="1200"/>
  <p:tag name="LATEXADDIN" val="\documentclass{article}&#10;\usepackage{amsmath}&#10;\usepackage{amssymb}&#10;\usepackage{amsthm}&#10;\usepackage{xcolor}&#10;\pagestyle{empty}&#10;\begin{document}&#10;&#10;&#10;$(-1_{\mathbb{F}})v=(-v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75.75"/>
  <p:tag name="OUTPUTDPI" val="1200"/>
  <p:tag name="LATEXADDIN" val="\documentclass{article}&#10;\usepackage{amsmath}&#10;\usepackage{amssymb}&#10;\usepackage{amsthm}&#10;\usepackage{xcolor}&#10;\pagestyle{empty}&#10;\begin{document}&#10;&#10;&#10;$ A0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340.5"/>
  <p:tag name="OUTPUTDPI" val="1200"/>
  <p:tag name="LATEXADDIN" val="\documentclass{article}&#10;\usepackage{amsmath}&#10;\usepackage{amssymb}&#10;\usepackage{amsthm}&#10;\usepackage{xcolor}&#10;\pagestyle{empty}&#10;\begin{document}&#10;&#10;&#10;$0\in 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15.75"/>
  <p:tag name="OUTPUTDPI" val="1200"/>
  <p:tag name="LATEXADDIN" val="\documentclass{article}&#10;\usepackage{amsmath}&#10;\usepackage{amssymb}&#10;\usepackage{amsthm}&#10;\usepackage{xcolor}&#10;\pagestyle{empty}&#10;\begin{document}&#10;&#10;&#10;$&#10;W=\left\{&#10;x\in \mathbb{F}^n|\, &#10;Ax=b&#10;\right\}&#10;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&#10;A\in \mathbb{F}^{m\times n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287.25"/>
  <p:tag name="OUTPUTDPI" val="1200"/>
  <p:tag name="LATEXADDIN" val="\documentclass{article}&#10;\usepackage{amsmath}&#10;\usepackage{amssymb}&#10;\usepackage{amsthm}&#10;\usepackage{xcolor}&#10;\pagestyle{empty}&#10;\begin{document}&#10;&#10;&#10;$v_i\cdot v_j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85.25"/>
  <p:tag name="OUTPUTDPI" val="1200"/>
  <p:tag name="LATEXADDIN" val="\documentclass{article}&#10;\usepackage{amsmath}&#10;\usepackage{amssymb}&#10;\usepackage{amsthm}&#10;\usepackage{xcolor}&#10;\pagestyle{empty}&#10;\begin{document}&#10;&#10;&#10;$0_{\mathbb{F}}v=0_{V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72.25"/>
  <p:tag name="OUTPUTDPI" val="1200"/>
  <p:tag name="LATEXADDIN" val="\documentclass{article}&#10;\usepackage{amsmath}&#10;\usepackage{amssymb}&#10;\usepackage{amsthm}&#10;\usepackage{xcolor}&#10;\pagestyle{empty}&#10;\begin{document}&#10;&#10;&#10;$b\neq 0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597.75"/>
  <p:tag name="OUTPUTDPI" val="1200"/>
  <p:tag name="LATEXADDIN" val="\documentclass{article}&#10;\usepackage{amsmath}&#10;\usepackage{amssymb}&#10;\usepackage{amsthm}&#10;\usepackage{xcolor}&#10;\pagestyle{empty}&#10;\begin{document}&#10;&#10;&#10;$ A0=0\neq b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340.5"/>
  <p:tag name="OUTPUTDPI" val="1200"/>
  <p:tag name="LATEXADDIN" val="\documentclass{article}&#10;\usepackage{amsmath}&#10;\usepackage{amssymb}&#10;\usepackage{amsthm}&#10;\usepackage{xcolor}&#10;\pagestyle{empty}&#10;\begin{document}&#10;&#10;&#10;$0\not\in 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7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\pi \\&#10;e &amp; \ln (2)&#10;\end{array}\right)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216"/>
  <p:tag name="OUTPUTDPI" val="1200"/>
  <p:tag name="LATEXADDIN" val="\documentclass{article}&#10;\usepackage{amsmath}&#10;\usepackage{amssymb}&#10;\usepackage{amsthm}&#10;\usepackage{xcolor}&#10;\pagestyle{empty}&#10;\begin{document}&#10;&#10;&#10;$&#10;\begin{array}{c} &#10;W=&#10;\{Ax \,|\,x\in \mathbb{R}^2\}=&#10;&#10;\{&#10;x_1 C_1(A)+x_2 C_2(A)\,| \,&#10;\left(\begin{array}{c}&#10;x_1\\&#10;x_2&#10;\end{array}\right)\in \mathbb{R}^2\}&#10;\end{array}&#10;$&#10;\end{document}"/>
  <p:tag name="IGUANATEXSIZE" val="33"/>
  <p:tag name="IGUANATEXCURSOR" val="296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698.25"/>
  <p:tag name="OUTPUTDPI" val="1200"/>
  <p:tag name="LATEXADDIN" val="\documentclass{article}&#10;\usepackage{amsmath}&#10;\usepackage{amssymb}&#10;\usepackage{amsthm}&#10;\usepackage{xcolor}&#10;\pagestyle{empty}&#10;\begin{document}&#10;&#10;&#10;$Ax,Ax'\in 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437"/>
  <p:tag name="OUTPUTDPI" val="1200"/>
  <p:tag name="LATEXADDIN" val="\documentclass{article}&#10;\usepackage{amsmath}&#10;\usepackage{amssymb}&#10;\usepackage{amsthm}&#10;\usepackage{xcolor}&#10;\pagestyle{empty}&#10;\begin{document}&#10;&#10;&#10;$&#10;\alpha v = 0 \Rightarrow \alpha =0_{\mathbb{F}}\lor v=0_V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80.5"/>
  <p:tag name="OUTPUTDPI" val="1200"/>
  <p:tag name="LATEXADDIN" val="\documentclass{article}&#10;\usepackage{amsmath}&#10;\usepackage{amssymb}&#10;\usepackage{amsthm}&#10;\usepackage{xcolor}&#10;\pagestyle{empty}&#10;\begin{document}&#10;&#10;&#10;$Ax+Ax'= A(x+x')\in W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418.5"/>
  <p:tag name="OUTPUTDPI" val="1200"/>
  <p:tag name="LATEXADDIN" val="\documentclass{article}&#10;\usepackage{amsmath}&#10;\usepackage{amssymb}&#10;\usepackage{amsthm}&#10;\usepackage{xcolor}&#10;\pagestyle{empty}&#10;\begin{document}&#10;&#10;&#10;$x'' \in \mathbb{R}^2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7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\pi \\&#10;e &amp; \ln (2)&#10;\end{array}\right)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216"/>
  <p:tag name="OUTPUTDPI" val="1200"/>
  <p:tag name="LATEXADDIN" val="\documentclass{article}&#10;\usepackage{amsmath}&#10;\usepackage{amssymb}&#10;\usepackage{amsthm}&#10;\usepackage{xcolor}&#10;\pagestyle{empty}&#10;\begin{document}&#10;&#10;&#10;$&#10;\begin{array}{c} &#10;W=&#10;\{Ax \,|\,x\in \mathbb{R}^2\}=&#10;&#10;\{&#10;x_1 C_1(A)+x_2 C_2(A)\,| \,&#10;\left(\begin{array}{c}&#10;x_1\\&#10;x_2&#10;\end{array}\right)\in \mathbb{R}^2\}&#10;\end{array}&#10;$&#10;\end{document}"/>
  <p:tag name="IGUANATEXSIZE" val="33"/>
  <p:tag name="IGUANATEXCURSOR" val="296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802.5"/>
  <p:tag name="OUTPUTDPI" val="1200"/>
  <p:tag name="LATEXADDIN" val="\documentclass{article}&#10;\usepackage{amsmath}&#10;\usepackage{amssymb}&#10;\usepackage{amsthm}&#10;\usepackage{xcolor}&#10;\pagestyle{empty}&#10;\begin{document}&#10;&#10;&#10;$Ax\in W, \alpha \in \mathbb{R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30.5"/>
  <p:tag name="OUTPUTDPI" val="1200"/>
  <p:tag name="LATEXADDIN" val="\documentclass{article}&#10;\usepackage{amsmath}&#10;\usepackage{amssymb}&#10;\usepackage{amsthm}&#10;\usepackage{xcolor}&#10;\pagestyle{empty}&#10;\begin{document}&#10;&#10;&#10;$\alpha Ax = A(\alpha x)\in W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5"/>
  <p:tag name="ORIGINALWIDTH" val="390"/>
  <p:tag name="OUTPUTDPI" val="1200"/>
  <p:tag name="LATEXADDIN" val="\documentclass{article}&#10;\usepackage{amsmath}&#10;\usepackage{amssymb}&#10;\usepackage{amsthm}&#10;\usepackage{xcolor}&#10;\pagestyle{empty}&#10;\begin{document}&#10;&#10;&#10;$x' \in \mathbb{R}^2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28"/>
  <p:tag name="OUTPUTDPI" val="1200"/>
  <p:tag name="LATEXADDIN" val="\documentclass{article}&#10;\usepackage{amsmath}&#10;\usepackage{amssymb}&#10;\usepackage{amsthm}&#10;\usepackage{xcolor}&#10;\pagestyle{empty}&#10;\begin{document}&#10;&#10;&#10;$\alpha 0_V=0_{V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987.7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}&#10;1 &amp; \pi \\&#10;e &amp; \ln (2)&#10;\end{array}\right)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3.75"/>
  <p:tag name="OUTPUTDPI" val="1200"/>
  <p:tag name="LATEXADDIN" val="\documentclass{article}&#10;\usepackage{amsmath}&#10;\usepackage{amssymb}&#10;\usepackage{amsthm}&#10;\usepackage{xcolor}&#10;\pagestyle{empty}&#10;\begin{document}&#10;&#10;&#10;$V=\mathbb{R}^2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216"/>
  <p:tag name="OUTPUTDPI" val="1200"/>
  <p:tag name="LATEXADDIN" val="\documentclass{article}&#10;\usepackage{amsmath}&#10;\usepackage{amssymb}&#10;\usepackage{amsthm}&#10;\usepackage{xcolor}&#10;\pagestyle{empty}&#10;\begin{document}&#10;&#10;&#10;$&#10;\begin{array}{c} &#10;W=&#10;\{Ax \,|\,x\in \mathbb{R}^2\}=&#10;&#10;\{&#10;x_1 C_1(A)+x_2 C_2(A)\,| \,&#10;\left(\begin{array}{c}&#10;x_1\\&#10;x_2&#10;\end{array}\right)\in \mathbb{R}^2\}&#10;\end{array}&#10;$&#10;\end{document}"/>
  <p:tag name="IGUANATEXSIZE" val="33"/>
  <p:tag name="IGUANATEXCURSOR" val="296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756"/>
  <p:tag name="OUTPUTDPI" val="1200"/>
  <p:tag name="LATEXADDIN" val="\documentclass{article}&#10;\usepackage{amsmath}&#10;\usepackage{amssymb}&#10;\usepackage{amsthm}&#10;\usepackage{xcolor}&#10;\pagestyle{empty}&#10;\begin{document}&#10;&#10;&#10;$0=&#10;\begin{pmatrix}&#10;0\\&#10;0&#10;\end{pmatrix}&#10; \in \mathbb{R}^2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.5"/>
  <p:tag name="ORIGINALWIDTH" val="662.25"/>
  <p:tag name="OUTPUTDPI" val="1200"/>
  <p:tag name="LATEXADDIN" val="\documentclass{article}&#10;\usepackage{amsmath}&#10;\usepackage{amssymb}&#10;\usepackage{amsthm}&#10;\usepackage{xcolor}&#10;\pagestyle{empty}&#10;\begin{document}&#10;&#10;&#10;$0= A0\in 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33.5"/>
  <p:tag name="OUTPUTDPI" val="1200"/>
  <p:tag name="LATEXADDIN" val="\documentclass{article}&#10;\usepackage{amsmath}&#10;\usepackage{amssymb}&#10;\usepackage{amsthm}&#10;\usepackage{xcolor}&#10;\pagestyle{empty}&#10;\begin{document}&#10;&#10;&#10;$&#10;W=\{\left(\begin{array}{cc}&#10;a &amp; 0\\&#10;0 &amp; 0&#10;\end{array}\right)|a\in\mathbb{C}\}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485.75"/>
  <p:tag name="OUTPUTDPI" val="1200"/>
  <p:tag name="LATEXADDIN" val="\documentclass{article}&#10;\usepackage{amsmath}&#10;\usepackage{amssymb}&#10;\usepackage{amsthm}&#10;\usepackage{xcolor}&#10;\pagestyle{empty}&#10;\begin{document}&#10;&#10;&#10;$V=\mathbb{F}^n=\{&#10;\begin{pmatrix}&#10;x_1\\&#10;x_2\\&#10;\vdots \\&#10;x_n&#10;\end{pmatrix} &#10;:&#10;x_i \in \mathbb{F}&#10;\}$&#10;\end{document}"/>
  <p:tag name="IGUANATEXSIZE" val="33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555.75"/>
  <p:tag name="OUTPUTDPI" val="1200"/>
  <p:tag name="LATEXADDIN" val="\documentclass{article}&#10;\usepackage{amsmath}&#10;\usepackage{amssymb}&#10;\usepackage{amsthm}&#10;\usepackage{xcolor}&#10;\pagestyle{empty}&#10;\begin{document}&#10;&#10;&#10;$A,A'\in W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170.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a &amp; 0\\&#10;0&amp; 0 &#10;\end{pmatrix}&#10;+&#10;\begin{pmatrix}&#10;a' &amp; 0\\&#10;0&amp; 0 &#10;\end{pmatrix}&#10;=&#10;\begin{pmatrix}&#10;a+a' &amp; 0\\&#10;0&amp; 0 &#10;\end{pmatrix}&#10;\in W&#10;$&#10;\end{document}"/>
  <p:tag name="IGUANATEXSIZE" val="33"/>
  <p:tag name="IGUANATEXCURSOR" val="290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33.5"/>
  <p:tag name="OUTPUTDPI" val="1200"/>
  <p:tag name="LATEXADDIN" val="\documentclass{article}&#10;\usepackage{amsmath}&#10;\usepackage{amssymb}&#10;\usepackage{amsthm}&#10;\usepackage{xcolor}&#10;\pagestyle{empty}&#10;\begin{document}&#10;&#10;&#10;$&#10;W=\{\left(\begin{array}{cc}&#10;a &amp; 0\\&#10;0 &amp; 0&#10;\end{array}\right)|a\in\mathbb{C}\}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29"/>
  <p:tag name="OUTPUTDPI" val="1200"/>
  <p:tag name="LATEXADDIN" val="\documentclass{article}&#10;\usepackage{amsmath}&#10;\usepackage{amssymb}&#10;\usepackage{amsthm}&#10;\usepackage{xcolor}&#10;\pagestyle{empty}&#10;\begin{document}&#10;&#10;&#10;$A\in W,\alpha \in \mathbb{C}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97"/>
  <p:tag name="OUTPUTDPI" val="1200"/>
  <p:tag name="LATEXADDIN" val="\documentclass{article}&#10;\usepackage{amsmath}&#10;\usepackage{amssymb}&#10;\usepackage{amsthm}&#10;\usepackage{xcolor}&#10;\pagestyle{empty}&#10;\begin{document}&#10;&#10;&#10;$&#10;\alpha&#10;\begin{pmatrix}&#10;a &amp; 0\\&#10;0&amp; 0 &#10;\end{pmatrix}&#10;=&#10;\begin{pmatrix}&#10;\alpha a &amp; 0\\&#10;0&amp; 0 &#10;\end{pmatrix}&#10;\in W&#10;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333.5"/>
  <p:tag name="OUTPUTDPI" val="1200"/>
  <p:tag name="LATEXADDIN" val="\documentclass{article}&#10;\usepackage{amsmath}&#10;\usepackage{amssymb}&#10;\usepackage{amsthm}&#10;\usepackage{xcolor}&#10;\pagestyle{empty}&#10;\begin{document}&#10;&#10;&#10;$&#10;W=\{\left(\begin{array}{cc}&#10;a &amp; 0\\&#10;0 &amp; 0&#10;\end{array}\right)|a\in\mathbb{C}\}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689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0&amp; 0\\&#10;0&amp; 0 &#10;\end{pmatrix}&#10;\in W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93.75"/>
  <p:tag name="OUTPUTDPI" val="1200"/>
  <p:tag name="LATEXADDIN" val="\documentclass{article}&#10;\usepackage{amsmath}&#10;\usepackage{amssymb}&#10;\usepackage{amsthm}&#10;\usepackage{xcolor}&#10;\pagestyle{empty}&#10;\begin{document}&#10;&#10;&#10;$&#10;W_1=\{&#10;A\in V : A^t =A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433.25"/>
  <p:tag name="OUTPUTDPI" val="1200"/>
  <p:tag name="LATEXADDIN" val="\documentclass{article}&#10;\usepackage{amsmath}&#10;\usepackage{amssymb}&#10;\usepackage{amsthm}&#10;\usepackage{xcolor}&#10;\pagestyle{empty}&#10;\begin{document}&#10;&#10;&#10;$\forall w_1,w_2,W:w_1+w_2\in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587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x_1\\&#10;x_2\\&#10;\vdots \\&#10;x_n&#10;\end{pmatrix} +&#10;\begin{pmatrix}&#10;y_1\\&#10;y_2\\&#10;\vdots \\&#10;y_n&#10;\end{pmatrix}=&#10;\begin{pmatrix}&#10;x_1+y_1\\&#10;x_2+y_2\\&#10;\vdots \\&#10;x_n+y_n&#10;\end{pmatrix}  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5"/>
  <p:tag name="ORIGINALWIDTH" val="584.25"/>
  <p:tag name="OUTPUTDPI" val="1200"/>
  <p:tag name="LATEXADDIN" val="\documentclass{article}&#10;\usepackage{amsmath}&#10;\usepackage{amssymb}&#10;\usepackage{amsthm}&#10;\usepackage{xcolor}&#10;\pagestyle{empty}&#10;\begin{document}&#10;&#10;&#10;$A,A'\in W_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899.25"/>
  <p:tag name="OUTPUTDPI" val="1200"/>
  <p:tag name="LATEXADDIN" val="\documentclass{article}&#10;\usepackage{amsmath}&#10;\usepackage{amssymb}&#10;\usepackage{amsthm}&#10;\usepackage{xcolor}&#10;\pagestyle{empty}&#10;\begin{document}&#10;&#10;&#10;$A^t=A,A'^t=A'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654.5"/>
  <p:tag name="OUTPUTDPI" val="1200"/>
  <p:tag name="LATEXADDIN" val="\documentclass{article}&#10;\usepackage{amsmath}&#10;\usepackage{amssymb}&#10;\usepackage{amsthm}&#10;\usepackage{xcolor}&#10;\pagestyle{empty}&#10;\begin{document}&#10;&#10;&#10;$(A+A')^t=A^t+A'^t=A+A'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2.5"/>
  <p:tag name="ORIGINALWIDTH" val="681.75"/>
  <p:tag name="OUTPUTDPI" val="1200"/>
  <p:tag name="LATEXADDIN" val="\documentclass{article}&#10;\usepackage{amsmath}&#10;\usepackage{amssymb}&#10;\usepackage{amsthm}&#10;\usepackage{xcolor}&#10;\pagestyle{empty}&#10;\begin{document}&#10;&#10;&#10;$A+A'\in W_1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93.75"/>
  <p:tag name="OUTPUTDPI" val="1200"/>
  <p:tag name="LATEXADDIN" val="\documentclass{article}&#10;\usepackage{amsmath}&#10;\usepackage{amssymb}&#10;\usepackage{amsthm}&#10;\usepackage{xcolor}&#10;\pagestyle{empty}&#10;\begin{document}&#10;&#10;&#10;$&#10;W_1=\{&#10;A\in V : A^t =A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32.75"/>
  <p:tag name="OUTPUTDPI" val="1200"/>
  <p:tag name="LATEXADDIN" val="\documentclass{article}&#10;\usepackage{amsmath}&#10;\usepackage{amssymb}&#10;\usepackage{amsthm}&#10;\usepackage{xcolor}&#10;\pagestyle{empty}&#10;\begin{document}&#10;&#10;&#10;$\mathbb{R}^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788.25"/>
  <p:tag name="OUTPUTDPI" val="1200"/>
  <p:tag name="LATEXADDIN" val="\documentclass{article}&#10;\usepackage{amsmath}&#10;\usepackage{amssymb}&#10;\usepackage{amsthm}&#10;\usepackage{xcolor}&#10;\pagestyle{empty}&#10;\begin{document}&#10;&#10;&#10;$A\in W_1,\alpha \in \mathbb{C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389.25"/>
  <p:tag name="OUTPUTDPI" val="1200"/>
  <p:tag name="LATEXADDIN" val="\documentclass{article}&#10;\usepackage{amsmath}&#10;\usepackage{amssymb}&#10;\usepackage{amsthm}&#10;\usepackage{xcolor}&#10;\pagestyle{empty}&#10;\begin{document}&#10;&#10;&#10;$A^t=A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021.5"/>
  <p:tag name="OUTPUTDPI" val="1200"/>
  <p:tag name="LATEXADDIN" val="\documentclass{article}&#10;\usepackage{amsmath}&#10;\usepackage{amssymb}&#10;\usepackage{amsthm}&#10;\usepackage{xcolor}&#10;\pagestyle{empty}&#10;\begin{document}&#10;&#10;&#10;$(\alpha A)^t=\alpha A^t=\alpha A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\alpha A\in W_1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1350.75"/>
  <p:tag name="OUTPUTDPI" val="1200"/>
  <p:tag name="LATEXADDIN" val="\documentclass{article}&#10;\usepackage{amsmath}&#10;\usepackage{amssymb}&#10;\usepackage{amsthm}&#10;\usepackage{xcolor}&#10;\pagestyle{empty}&#10;\begin{document}&#10;&#10;&#10;$\forall w\in W, \alpha\in \mathbb{F}: \alpha w\in W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89"/>
  <p:tag name="OUTPUTDPI" val="1200"/>
  <p:tag name="LATEXADDIN" val="\documentclass{article}&#10;\usepackage{amsmath}&#10;\usepackage{amssymb}&#10;\usepackage{amsthm}&#10;\usepackage{xcolor}&#10;\pagestyle{empty}&#10;\begin{document}&#10;&#10;&#10;$&#10;\alpha&#10;\begin{pmatrix}&#10;x_1\\&#10;x_2\\&#10;\vdots &#10;x_n&#10;\end{pmatrix}=&#10;\begin{pmatrix}&#10;\alpha x_1\\&#10;\alpha x_2\\&#10;\vdots &#10;\alpha x_n&#10;\end{pmatrix}  &#10;$&#10;\end{document}"/>
  <p:tag name="IGUANATEXSIZE" val="33"/>
  <p:tag name="IGUANATEXCURSOR" val="230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93.75"/>
  <p:tag name="OUTPUTDPI" val="1200"/>
  <p:tag name="LATEXADDIN" val="\documentclass{article}&#10;\usepackage{amsmath}&#10;\usepackage{amssymb}&#10;\usepackage{amsthm}&#10;\usepackage{xcolor}&#10;\pagestyle{empty}&#10;\begin{document}&#10;&#10;&#10;$&#10;W_1=\{&#10;A\in V : A^t =A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25.5"/>
  <p:tag name="OUTPUTDPI" val="1200"/>
  <p:tag name="LATEXADDIN" val="\documentclass{article}&#10;\usepackage{amsmath}&#10;\usepackage{amssymb}&#10;\usepackage{amsthm}&#10;\usepackage{xcolor}&#10;\pagestyle{empty}&#10;\begin{document}&#10;&#10;&#10;$0^t=0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369"/>
  <p:tag name="OUTPUTDPI" val="1200"/>
  <p:tag name="LATEXADDIN" val="\documentclass{article}&#10;\usepackage{amsmath}&#10;\usepackage{amssymb}&#10;\usepackage{amsthm}&#10;\usepackage{xcolor}&#10;\pagestyle{empty}&#10;\begin{document}&#10;&#10;&#10;&#10;$0\in W_1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340.25"/>
  <p:tag name="OUTPUTDPI" val="1200"/>
  <p:tag name="LATEXADDIN" val="\documentclass{article}&#10;\usepackage{amsmath}&#10;\usepackage{amssymb}&#10;\usepackage{amsthm}&#10;\usepackage{xcolor}&#10;\pagestyle{empty}&#10;\begin{document}&#10;&#10;&#10;$\exists 0\in W: \forall w: 0+w=w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93.75"/>
  <p:tag name="OUTPUTDPI" val="1200"/>
  <p:tag name="LATEXADDIN" val="\documentclass{article}&#10;\usepackage{amsmath}&#10;\usepackage{amssymb}&#10;\usepackage{amsthm}&#10;\usepackage{xcolor}&#10;\pagestyle{empty}&#10;\begin{document}&#10;&#10;&#10;$&#10;W_1=\{&#10;A\in V : A^t =A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390.5"/>
  <p:tag name="OUTPUTDPI" val="1200"/>
  <p:tag name="LATEXADDIN" val="\documentclass{article}&#10;\usepackage{amsmath}&#10;\usepackage{amssymb}&#10;\usepackage{amsthm}&#10;\usepackage{xcolor}&#10;\pagestyle{empty}&#10;\begin{document}&#10;&#10;&#10;$&#10;W_2=\{&#10;A\in V : A^t =-A&#10;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768"/>
  <p:tag name="OUTPUTDPI" val="1200"/>
  <p:tag name="LATEXADDIN" val="\documentclass{article}&#10;\usepackage{amsmath}&#10;\usepackage{amssymb}&#10;\usepackage{amsthm}&#10;\usepackage{xcolor}&#10;\pagestyle{empty}&#10;\begin{document}&#10;&#10;&#10;$W=W_1 \cup W_2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59.5"/>
  <p:tag name="OUTPUTDPI" val="1200"/>
  <p:tag name="LATEXADDIN" val="\documentclass{article}&#10;\usepackage{amsmath}&#10;\usepackage{amssymb}&#10;\usepackage{amsthm}&#10;\usepackage{xcolor}&#10;\pagestyle{empty}&#10;\begin{document}&#10;&#10;&#10;$V=\mathbb{F}^{m\times n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343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0 &amp; 1\\&#10;-1 &amp; 0&#10;\end{array}\right)+\left(\begin{array}{cc}&#10;1 &amp; 1\\&#10;1 &amp; 1&#10;\end{array}\right)=\left(\begin{array}{cc}&#10;1 &amp; 2\\&#10;0 &amp; 1&#10;\end{array}\right)\notin W&#10;$&#10;\end{document}"/>
  <p:tag name="IGUANATEXSIZE" val="33"/>
  <p:tag name="IGUANATEXCURSOR" val="289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70"/>
  <p:tag name="OUTPUTDPI" val="1200"/>
  <p:tag name="LATEXADDIN" val="\documentclass{article}&#10;\usepackage{amsmath}&#10;\usepackage{amssymb}&#10;\usepackage{amsthm}&#10;\usepackage{xcolor}&#10;\pagestyle{empty}&#10;\begin{document}&#10;&#10;&#10;$ \in W_2 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67"/>
  <p:tag name="OUTPUTDPI" val="1200"/>
  <p:tag name="LATEXADDIN" val="\documentclass{article}&#10;\usepackage{amsmath}&#10;\usepackage{amssymb}&#10;\usepackage{amsthm}&#10;\usepackage{xcolor}&#10;\pagestyle{empty}&#10;\begin{document}&#10;&#10;&#10;$ \in W_1 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93.75"/>
  <p:tag name="OUTPUTDPI" val="1200"/>
  <p:tag name="LATEXADDIN" val="\documentclass{article}&#10;\usepackage{amsmath}&#10;\usepackage{amssymb}&#10;\usepackage{amsthm}&#10;\usepackage{xcolor}&#10;\pagestyle{empty}&#10;\begin{document}&#10;&#10;&#10;$&#10;W_1=\{&#10;A\in V : A^t =A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390.5"/>
  <p:tag name="OUTPUTDPI" val="1200"/>
  <p:tag name="LATEXADDIN" val="\documentclass{article}&#10;\usepackage{amsmath}&#10;\usepackage{amssymb}&#10;\usepackage{amsthm}&#10;\usepackage{xcolor}&#10;\pagestyle{empty}&#10;\begin{document}&#10;&#10;&#10;$&#10;W_2=\{&#10;A\in V : A^t =-A&#10;\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467.25"/>
  <p:tag name="OUTPUTDPI" val="1200"/>
  <p:tag name="LATEXADDIN" val="\documentclass{article}&#10;\usepackage{amsmath}&#10;\usepackage{amssymb}&#10;\usepackage{amsthm}&#10;\usepackage{xcolor}&#10;\pagestyle{empty}&#10;\begin{document}&#10;&#10;&#10;$W_1 \cap W_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8.5"/>
  <p:tag name="ORIGINALWIDTH" val="1842.75"/>
  <p:tag name="OUTPUTDPI" val="1200"/>
  <p:tag name="LATEXADDIN" val="\documentclass{article}&#10;\usepackage{amsmath}&#10;\usepackage{amssymb}&#10;\usepackage{amsthm}&#10;\usepackage{xcolor}&#10;\pagestyle{empty}&#10;\begin{document}&#10;&#10;&#10;$&#10;A\in W_1\cap W_2&#10;\iff&#10;A=A^t = -A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22"/>
  <p:tag name="OUTPUTDPI" val="1200"/>
  <p:tag name="LATEXADDIN" val="\documentclass{article}&#10;\usepackage{amsmath}&#10;\usepackage{amssymb}&#10;\usepackage{amsthm}&#10;\usepackage{xcolor}&#10;\pagestyle{empty}&#10;\begin{document}&#10;&#10;&#10;$&#10;W_1\cap W_2 = \{0\}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44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692.25"/>
  <p:tag name="OUTPUTDPI" val="1200"/>
  <p:tag name="LATEXADDIN" val="\documentclass{article}&#10;\usepackage{amsmath}&#10;\usepackage{amssymb}&#10;\usepackage{amsthm}&#10;\usepackage{xcolor}&#10;\pagestyle{empty}&#10;\begin{document}&#10;&#10;&#10;$W_1,W_2\leq W $&#10;\end{document}"/>
  <p:tag name="IGUANATEXSIZE" val="44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83"/>
  <p:tag name="OUTPUTDPI" val="1200"/>
  <p:tag name="LATEXADDIN" val="\documentclass{article}&#10;\usepackage{amsmath}&#10;\usepackage{amssymb}&#10;\usepackage{amsthm}&#10;\usepackage{xcolor}&#10;\pagestyle{empty}&#10;\begin{document}&#10;&#10;&#10;$(W_1\cup W_2)\leq W \iff (W_1\subseteq W_2) \lor(W_2 \subseteq W_1 )$&#10;\end{document}"/>
  <p:tag name="IGUANATEXSIZE" val="44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44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692.25"/>
  <p:tag name="OUTPUTDPI" val="1200"/>
  <p:tag name="LATEXADDIN" val="\documentclass{article}&#10;\usepackage{amsmath}&#10;\usepackage{amssymb}&#10;\usepackage{amsthm}&#10;\usepackage{xcolor}&#10;\pagestyle{empty}&#10;\begin{document}&#10;&#10;&#10;$W_1,W_2\leq W $&#10;\end{document}"/>
  <p:tag name="IGUANATEXSIZE" val="44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774.75"/>
  <p:tag name="OUTPUTDPI" val="1200"/>
  <p:tag name="LATEXADDIN" val="\documentclass{article}&#10;\usepackage{amsmath}&#10;\usepackage{amssymb}&#10;\usepackage{amsthm}&#10;\usepackage{xcolor}&#10;\pagestyle{empty}&#10;\begin{document}&#10;&#10;&#10;$W_1\cap W_2\leq W $&#10;\end{document}"/>
  <p:tag name="IGUANATEXSIZE" val="44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2.2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5.2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71.5"/>
  <p:tag name="OUTPUTDPI" val="1200"/>
  <p:tag name="LATEXADDIN" val="\documentclass{article}&#10;\usepackage{amsmath}&#10;\usepackage{amssymb}&#10;\usepackage{amsthm}&#10;\usepackage{xcolor}&#10;\pagestyle{empty}&#10;\begin{document}&#10;&#10;&#10;$(V=\mathbb{R}^2,\mathbb{R}, + ,\cdot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90.25"/>
  <p:tag name="OUTPUTDPI" val="1200"/>
  <p:tag name="LATEXADDIN" val="\documentclass{article}&#10;\usepackage{amsmath}&#10;\usepackage{amssymb}&#10;\usepackage{amsthm}&#10;\usepackage{xcolor}&#10;\pagestyle{empty}&#10;\begin{document}&#10;&#10;&#10;$n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063.25"/>
  <p:tag name="OUTPUTDPI" val="1200"/>
  <p:tag name="LATEXADDIN" val="\documentclass{article}&#10;\usepackage{amsmath}&#10;\usepackage{amssymb}&#10;\usepackage{amsthm}&#10;\usepackage{xcolor}&#10;\pagestyle{empty}&#10;\begin{document}&#10;&#10;&#10;$&#10;W_1=&#10;\{&#10;\begin{pmatrix}&#10;x_1 \\&#10;x_2 \\&#10;x_3&#10;\end{pmatrix}&#10;\in V &#10;: x_1 +x_2 +x_3=0 &#10;\}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22.25"/>
  <p:tag name="OUTPUTDPI" val="1200"/>
  <p:tag name="LATEXADDIN" val="\documentclass{article}&#10;\usepackage{amsmath}&#10;\usepackage{amssymb}&#10;\usepackage{amsthm}&#10;\usepackage{xcolor}&#10;\pagestyle{empty}&#10;\begin{document}&#10;&#10;&#10;$&#10;W_2=&#10;\{&#10;\begin{pmatrix}&#10;x_1 \\&#10;x_2 \\&#10;x_3&#10;\end{pmatrix}&#10;\in V &#10;: -x_1 +x_2 +2x_3=0 &#10;\}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2951.25"/>
  <p:tag name="OUTPUTDPI" val="1200"/>
  <p:tag name="LATEXADDIN" val="\documentclass{article}&#10;\usepackage{amsmath}&#10;\usepackage{amssymb}&#10;\usepackage{amsthm}&#10;\usepackage{xcolor}&#10;\pagestyle{empty}&#10;\begin{document}&#10;&#10;&#10;$&#10;W_1\cap W_2=&#10;\left\{&#10;\begin{pmatrix}&#10;x_1 \\&#10;x_2 \\&#10;x_3&#10;\end{pmatrix}&#10;\in V &#10;: &#10;\begin{array}{cl}&#10;x_1 +x_2 +x_3=0 &amp;\land&#10;\\&#10;-x_1+x_2 +2x_3=0&amp;&#10;\end{array} &#10;\right\}&#10;$&#10;\end{document}"/>
  <p:tag name="IGUANATEXSIZE" val="33"/>
  <p:tag name="IGUANATEXCURSOR" val="284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063.25"/>
  <p:tag name="OUTPUTDPI" val="1200"/>
  <p:tag name="LATEXADDIN" val="\documentclass{article}&#10;\usepackage{amsmath}&#10;\usepackage{amssymb}&#10;\usepackage{amsthm}&#10;\usepackage{xcolor}&#10;\pagestyle{empty}&#10;\begin{document}&#10;&#10;&#10;$&#10;W_1=&#10;\{&#10;\begin{pmatrix}&#10;x_1 \\&#10;x_2 \\&#10;x_3&#10;\end{pmatrix}&#10;\in V &#10;: x_1 +x_2 +x_3=0 &#10;\}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22.25"/>
  <p:tag name="OUTPUTDPI" val="1200"/>
  <p:tag name="LATEXADDIN" val="\documentclass{article}&#10;\usepackage{amsmath}&#10;\usepackage{amssymb}&#10;\usepackage{amsthm}&#10;\usepackage{xcolor}&#10;\pagestyle{empty}&#10;\begin{document}&#10;&#10;&#10;$&#10;W_2=&#10;\{&#10;\begin{pmatrix}&#10;x_1 \\&#10;x_2 \\&#10;x_3&#10;\end{pmatrix}&#10;\in V &#10;: -x_1 +x_2 +2x_3=0 &#10;\}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1 = &#10;\{&#10;x\in V : A_1 x =0&#10;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2 = &#10;\{&#10;x\in V : A_2 x =0&#10;\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3.75"/>
  <p:tag name="OUTPUTDPI" val="1200"/>
  <p:tag name="LATEXADDIN" val="\documentclass{article}&#10;\usepackage{amsmath}&#10;\usepackage{amssymb}&#10;\usepackage{amsthm}&#10;\usepackage{xcolor}&#10;\pagestyle{empty}&#10;\begin{document}&#10;&#10;&#10;$A_1 = (1,1,1)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V=\mathbb{R}^{5\times 2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90.5"/>
  <p:tag name="OUTPUTDPI" val="1200"/>
  <p:tag name="LATEXADDIN" val="\documentclass{article}&#10;\usepackage{amsmath}&#10;\usepackage{amssymb}&#10;\usepackage{amsthm}&#10;\usepackage{xcolor}&#10;\pagestyle{empty}&#10;\begin{document}&#10;&#10;&#10;$A_2 = (-1,1,2)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R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1 = &#10;\{&#10;x\in V : A_1 x =0&#10;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2 = &#10;\{&#10;x\in V : A_2 x =0&#10;\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3.75"/>
  <p:tag name="OUTPUTDPI" val="1200"/>
  <p:tag name="LATEXADDIN" val="\documentclass{article}&#10;\usepackage{amsmath}&#10;\usepackage{amssymb}&#10;\usepackage{amsthm}&#10;\usepackage{xcolor}&#10;\pagestyle{empty}&#10;\begin{document}&#10;&#10;&#10;$A_1 = (1,1,1)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90.5"/>
  <p:tag name="OUTPUTDPI" val="1200"/>
  <p:tag name="LATEXADDIN" val="\documentclass{article}&#10;\usepackage{amsmath}&#10;\usepackage{amssymb}&#10;\usepackage{amsthm}&#10;\usepackage{xcolor}&#10;\pagestyle{empty}&#10;\begin{document}&#10;&#10;&#10;$A_2 = (-1,1,2)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2951.25"/>
  <p:tag name="OUTPUTDPI" val="1200"/>
  <p:tag name="LATEXADDIN" val="\documentclass{article}&#10;\usepackage{amsmath}&#10;\usepackage{amssymb}&#10;\usepackage{amsthm}&#10;\usepackage{xcolor}&#10;\pagestyle{empty}&#10;\begin{document}&#10;&#10;&#10;$&#10;W_1\cap W_2=&#10;\left\{&#10;\begin{pmatrix}&#10;x_1 \\&#10;x_2 \\&#10;x_3&#10;\end{pmatrix}&#10;\in V &#10;: &#10;\begin{array}{cl}&#10;x_1 +x_2 +x_3=0 &amp;\land&#10;\\&#10;-x_1+x_2 +2x_3=0&amp;&#10;\end{array} &#10;\right\}&#10;$&#10;\end{document}"/>
  <p:tag name="IGUANATEXSIZE" val="33"/>
  <p:tag name="IGUANATEXCURSOR" val="284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80.25"/>
  <p:tag name="OUTPUTDPI" val="1200"/>
  <p:tag name="LATEXADDIN" val="\documentclass{article}&#10;\usepackage{amsmath}&#10;\usepackage{amssymb}&#10;\usepackage{amsthm}&#10;\usepackage{xcolor}&#10;\pagestyle{empty}&#10;\begin{document}&#10;&#10;&#10;$&#10;W_1\cap W_2 =&#10;\{&#10;x\in V: Ax=0&#10;\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44.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A_1 \\&#10;A_2&#10;\end{pmatrix}&#10;=&#10;\begin{pmatrix}&#10;1 &amp;1&amp;1 \\&#10;-1&amp;1&amp;2&#10;\end{pmatrix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93"/>
  <p:tag name="OUTPUTDPI" val="1200"/>
  <p:tag name="LATEXADDIN" val="\documentclass{article}&#10;\usepackage{amsmath}&#10;\usepackage{amssymb}&#10;\usepackage{amsthm}&#10;\usepackage{xcolor}&#10;\pagestyle{empty}&#10;\begin{document}&#10;&#10;&#10;$V=\mathbb{F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1 = &#10;\{&#10;x\in V : A_1 x =0&#10;\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24.5"/>
  <p:tag name="OUTPUTDPI" val="1200"/>
  <p:tag name="LATEXADDIN" val="\documentclass{article}&#10;\usepackage{amsmath}&#10;\usepackage{amssymb}&#10;\usepackage{amsthm}&#10;\usepackage{xcolor}&#10;\pagestyle{empty}&#10;\begin{document}&#10;&#10;&#10;$&#10;W_2 = &#10;\{&#10;x\in V : A_2 x =0&#10;\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80.25"/>
  <p:tag name="OUTPUTDPI" val="1200"/>
  <p:tag name="LATEXADDIN" val="\documentclass{article}&#10;\usepackage{amsmath}&#10;\usepackage{amssymb}&#10;\usepackage{amsthm}&#10;\usepackage{xcolor}&#10;\pagestyle{empty}&#10;\begin{document}&#10;&#10;&#10;$&#10;W_1\cap W_2 =&#10;\{&#10;x\in V: Ax=0&#10;\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A_1 \\&#10;A_2&#10;\end{pmatrix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722.5"/>
  <p:tag name="OUTPUTDPI" val="1200"/>
  <p:tag name="LATEXADDIN" val="\documentclass{article}&#10;\usepackage{amsmath}&#10;\usepackage{amssymb}&#10;\usepackage{amsthm}&#10;\usepackage{xcolor}&#10;\pagestyle{empty}&#10;\begin{document}&#10;&#10;&#10;$V=\mathbb{F}_n[x]=\{&#10;a_0+a_1x+a_2x^2+\cdots a_nx^n:&#10;a_i \in \mathbb{F}&#10;\}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2881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+\cdots a_nx^n +\\&#10;b_0+b_1x+b_2x^2+\cdots b_nx^n  = \\&#10;(a_0+b_0)+(a_1+b_1)x+(a_2+b_2)x^2+\cdots (a_n+b_n)x^n &#10;\end{array}&#10;$&#10;\end{document}"/>
  <p:tag name="IGUANATEXSIZE" val="33"/>
  <p:tag name="IGUANATEXCURSOR" val="286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2031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alpha&#10;[a_0+a_1x+a_2x^2+\cdots a_nx^n]= \\&#10;&#10;[\alpha a_0]+[\alpha a_1]x+[\alpha a_2]x^2+\cdots [\alpha a_n]x^n&#10;\end{array}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59.25"/>
  <p:tag name="OUTPUTDPI" val="1200"/>
  <p:tag name="LATEXADDIN" val="\documentclass{article}&#10;\usepackage{amsmath}&#10;\usepackage{amssymb}&#10;\usepackage{amsthm}&#10;\usepackage{xcolor}&#10;\pagestyle{empty}&#10;\begin{document}&#10;&#10;&#10;$\mathbb{R}_{2}[x]=\{a_{0}+a_{1}x+a_{2}x^{2}\,|\,a_{i}\in\mathbb{R}\}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5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x_{1}\\&#10;y_{1}&#10;\end{array}\right) +&#10;\left(\begin{array}{c}&#10;x_{2}\\&#10;y_{2}&#10;\end{array}\right)=&#10;\left(\begin{array}{c}&#10;x_{1}+x_2\\&#10;y_{1}+y_2&#10;\end{array}\right)&#10;$&#10;\end{document}"/>
  <p:tag name="IGUANATEXSIZE" val="33"/>
  <p:tag name="IGUANATEXCURSOR" val="304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56.25"/>
  <p:tag name="OUTPUTDPI" val="1200"/>
  <p:tag name="LATEXADDIN" val="\documentclass{article}&#10;\usepackage{amsmath}&#10;\usepackage{amssymb}&#10;\usepackage{amsthm}&#10;\usepackage{xcolor}&#10;\pagestyle{empty}&#10;\begin{document}&#10;&#10;&#10;$\alpha(v_1+v_2)=\alpha v_1 +\alpha v_2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7.5"/>
  <p:tag name="OUTPUTDPI" val="1200"/>
  <p:tag name="LATEXADDIN" val="\documentclass{article}&#10;\usepackage{amsmath}&#10;\usepackage{amssymb}&#10;\usepackage{amsthm}&#10;\usepackage{xcolor}&#10;\pagestyle{empty}&#10;\begin{document}&#10;&#10;&#10;$(\alpha+\beta)v=\alpha v+\beta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074.75"/>
  <p:tag name="OUTPUTDPI" val="1200"/>
  <p:tag name="LATEXADDIN" val="\documentclass{article}&#10;\usepackage{amsmath}&#10;\usepackage{amssymb}&#10;\usepackage{amsthm}&#10;\usepackage{xcolor}&#10;\pagestyle{empty}&#10;\begin{document}&#10;&#10;&#10;$&#10;\alpha&#10;\left(\begin{array}{c}&#10;x\\&#10;y&#10;\end{array}\right)=&#10;\left(\begin{array}{c}&#10;\alpha x\\&#10;\alpha y&#10;\end{array}\right)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1249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, \\&#10;b_0+b_1x+b_2x^2 \in \mathbb{R}_2[x]&#10;\end{array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2354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+ &#10;b_0+b_1x+b_2x^2 = \\&#10;(a_0+b_0)+(a_1+b_1)x+(a_2+b_2)x^2 \in \mathbb{R}_2[x]&#10;\end{array}&#10;$&#10;\end{document}"/>
  <p:tag name="IGUANATEXSIZE" val="33"/>
  <p:tag name="IGUANATEXCURSOR" val="251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25.75"/>
  <p:tag name="OUTPUTDPI" val="1200"/>
  <p:tag name="LATEXADDIN" val="\documentclass{article}&#10;\usepackage{amsmath}&#10;\usepackage{amssymb}&#10;\usepackage{amsthm}&#10;\usepackage{xcolor}&#10;\pagestyle{empty}&#10;\begin{document}&#10;&#10;&#10;$(V,\mathbb{F}, + ,\cdot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1251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, \\&#10;b_0+b_1x+b_2x^2,\\&#10;c_0+c_1x+c_2x^2  \in \mathbb{R}_2[x]&#10;\end{array}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3303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[(a_0+a_1x+a_2x^2)+ &#10;(b_0+b_1x+b_2x^2)] + &#10;(c_0+c_1x+c_2x^2) = \\&#10;\\&#10;(a_0+a_1x+a_2x^2)+ &#10;[(b_0+b_1x+b_2x^2) + &#10;(c_0+c_1x+c_2x^2)]&#10;&#10;&#10;\end{array}&#10;$&#10;\end{document}"/>
  <p:tag name="IGUANATEXSIZE" val="33"/>
  <p:tag name="IGUANATEXCURSOR" val="269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3.5"/>
  <p:tag name="ORIGINALWIDTH" val="3303.7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[(a_0+a_1x+a_2x^2)+ &#10;(b_0+b_1x+b_2x^2)] + &#10;(c_0+c_1x+c_2x^2) = \\&#10;(a_0+b_0+c_0)+ &#10;(a_1+b_1+c_1)x + &#10;(a_2+b_2+c_2)x^2 = \\&#10;(a_0+a_1x+a_2x^2)+ &#10;[(b_0+b_1x+b_2x^2) + &#10;(c_0+c_1x+c_2x^2)]&#10;&#10;&#10;\end{array}&#10;$&#10;\end{document}"/>
  <p:tag name="IGUANATEXSIZE" val="33"/>
  <p:tag name="IGUANATEXCURSOR" val="327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1249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, \\&#10;b_0+b_1x+b_2x^2 \in \mathbb{R}_2[x]&#10;\end{array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4264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(a_0+a_1x+a_2x^2)+ &#10;(b_0+b_1x+b_2x^2) = &#10;(a_0+b_0)+(a_1+b_1)x+(a_2+b_2)x^2 =\\&#10;(b_0+a_0)+(b_1+a_1)x+(b_2+a_2)x^2 =&#10;(b_0+b_1x+b_2x^2) +&#10;(a_0+a_1x+a_2x^2)&#10;\end{array}&#10;$&#10;\end{document}"/>
  <p:tag name="IGUANATEXSIZE" val="33"/>
  <p:tag name="IGUANATEXCURSOR" val="276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337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0=0+0x+0x^2 \in \mathbb{R}_2[x]&#10;\end{array}&#10;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.5"/>
  <p:tag name="ORIGINALWIDTH" val="2907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(a_0+a_1x+a_2x^2)+ &#10;(0+0x+0x^2) = \\&#10;(a_0+0)+(a_1+0)x+(a_2+0)x^2 =&#10;(a_0+a_1x+a_2x^2)&#10;\end{array}&#10;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851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end{array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2290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(a_0+a_1x+a_2x^2)+ &#10;(-a_0-a_1x-a_2x^2) = \\&#10;0+0x+0x^2=&#10;0&#10;\end{array}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851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end{array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943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-a_0-a_1x-a_2x^2\end{array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v_1+v_2\in V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"/>
  <p:tag name="OUTPUTDPI" val="1200"/>
  <p:tag name="LATEXADDIN" val="\documentclass{article}&#10;\usepackage{amsmath}&#10;\usepackage{amssymb}&#10;\usepackage{amsthm}&#10;\usepackage{xcolor}&#10;\pagestyle{empty}&#10;\begin{document}&#10;&#10;&#10;$(v_1+v_2)+v_3=v_1+(v_2+v_3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v_1+v_2=v_2+v_1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5"/>
  <p:tag name="ORIGINALWIDTH" val="1222.5"/>
  <p:tag name="OUTPUTDPI" val="1200"/>
  <p:tag name="LATEXADDIN" val="\documentclass{article}&#10;\usepackage{amsmath}&#10;\usepackage{amssymb}&#10;\usepackage{amsthm}&#10;\usepackage{xcolor}&#10;\pagestyle{empty}&#10;\begin{document}&#10;&#10;&#10;$\exists 0\in V: \forall v: 0+v=v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11.25"/>
  <p:tag name="OUTPUTDPI" val="1200"/>
  <p:tag name="LATEXADDIN" val="\documentclass{article}&#10;\usepackage{amsmath}&#10;\usepackage{amssymb}&#10;\usepackage{amsthm}&#10;\usepackage{xcolor}&#10;\pagestyle{empty}&#10;\begin{document}&#10;&#10;&#10;$\forall v\in V\,\exists(-v)\in V:\,v+(-v)=0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120.25"/>
  <p:tag name="OUTPUTDPI" val="1200"/>
  <p:tag name="LATEXADDIN" val="\documentclass{article}&#10;\usepackage{amsmath}&#10;\usepackage{amssymb}&#10;\usepackage{amsthm}&#10;\usepackage{xcolor}&#10;\pagestyle{empty}&#10;\begin{document}&#10;&#10;&#10;$V=\mathbb{R}_{2}[x]=\{a_{0}+a_{1}x+a_{2}x^{2}\,|\,a_{i}\in\mathbb{R}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88.5"/>
  <p:tag name="OUTPUTDPI" val="1200"/>
  <p:tag name="LATEXADDIN" val="\documentclass{article}&#10;\usepackage{amsmath}&#10;\usepackage{amssymb}&#10;\usepackage{amsthm}&#10;\usepackage{xcolor}&#10;\pagestyle{empty}&#10;\begin{document}&#10;&#10;&#10;$\alpha v\in V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79.25"/>
  <p:tag name="OUTPUTDPI" val="1200"/>
  <p:tag name="LATEXADDIN" val="\documentclass{article}&#10;\usepackage{amsmath}&#10;\usepackage{amssymb}&#10;\usepackage{amsthm}&#10;\usepackage{xcolor}&#10;\pagestyle{empty}&#10;\begin{document}&#10;&#10;&#10;$(\alpha \beta) v=\alpha (\beta v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1_{\mathbb{F}}v=v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677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a_0+a_1x+a_2x^2\in \mathbb{R}_2[x], \alpha\in \mathbb{R}&#10;\end{array}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7241</TotalTime>
  <Words>814</Words>
  <Application>Microsoft Office PowerPoint</Application>
  <PresentationFormat>מסך רחב</PresentationFormat>
  <Paragraphs>323</Paragraphs>
  <Slides>48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הגדרה: מרחב וקטורי (מ"ו) הוא</vt:lpstr>
      <vt:lpstr>דוגמא:</vt:lpstr>
      <vt:lpstr>הגדרה: מרחב וקטורי (מ"ו) הוא                        המקיים: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תתי מרחבים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משפט: יהיה          מ"ו. יהיו                           שני ת"מ.  </vt:lpstr>
      <vt:lpstr>חיתוך תתי מרחבים</vt:lpstr>
      <vt:lpstr>דוגמא (חשובה!)</vt:lpstr>
      <vt:lpstr>ניתוח</vt:lpstr>
      <vt:lpstr>ניתוח</vt:lpstr>
      <vt:lpstr>באופן כללי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199</cp:revision>
  <dcterms:created xsi:type="dcterms:W3CDTF">2016-09-11T18:49:07Z</dcterms:created>
  <dcterms:modified xsi:type="dcterms:W3CDTF">2016-12-04T19:15:33Z</dcterms:modified>
</cp:coreProperties>
</file>