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257" r:id="rId3"/>
    <p:sldId id="330" r:id="rId4"/>
    <p:sldId id="294" r:id="rId5"/>
    <p:sldId id="331" r:id="rId6"/>
    <p:sldId id="295" r:id="rId7"/>
    <p:sldId id="335" r:id="rId8"/>
    <p:sldId id="337" r:id="rId9"/>
    <p:sldId id="336" r:id="rId10"/>
    <p:sldId id="332" r:id="rId11"/>
    <p:sldId id="333" r:id="rId12"/>
    <p:sldId id="334" r:id="rId13"/>
    <p:sldId id="296" r:id="rId14"/>
    <p:sldId id="339" r:id="rId15"/>
    <p:sldId id="340" r:id="rId16"/>
    <p:sldId id="341" r:id="rId17"/>
    <p:sldId id="338" r:id="rId18"/>
    <p:sldId id="343" r:id="rId19"/>
    <p:sldId id="342" r:id="rId20"/>
    <p:sldId id="344" r:id="rId21"/>
    <p:sldId id="345" r:id="rId22"/>
    <p:sldId id="346" r:id="rId23"/>
    <p:sldId id="348" r:id="rId24"/>
    <p:sldId id="349" r:id="rId25"/>
    <p:sldId id="350" r:id="rId26"/>
    <p:sldId id="351" r:id="rId27"/>
    <p:sldId id="352" r:id="rId28"/>
    <p:sldId id="354" r:id="rId29"/>
    <p:sldId id="355" r:id="rId30"/>
    <p:sldId id="356" r:id="rId31"/>
    <p:sldId id="357" r:id="rId32"/>
    <p:sldId id="358" r:id="rId3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.png"/><Relationship Id="rId3" Type="http://schemas.openxmlformats.org/officeDocument/2006/relationships/tags" Target="../tags/tag76.xml"/><Relationship Id="rId21" Type="http://schemas.openxmlformats.org/officeDocument/2006/relationships/image" Target="../media/image48.png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image" Target="../media/image5.png"/><Relationship Id="rId2" Type="http://schemas.openxmlformats.org/officeDocument/2006/relationships/tags" Target="../tags/tag75.xml"/><Relationship Id="rId16" Type="http://schemas.openxmlformats.org/officeDocument/2006/relationships/image" Target="../media/image3.png"/><Relationship Id="rId20" Type="http://schemas.openxmlformats.org/officeDocument/2006/relationships/image" Target="../media/image47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image" Target="../media/image46.png"/><Relationship Id="rId10" Type="http://schemas.openxmlformats.org/officeDocument/2006/relationships/tags" Target="../tags/tag83.xml"/><Relationship Id="rId19" Type="http://schemas.openxmlformats.org/officeDocument/2006/relationships/image" Target="../media/image25.png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47.png"/><Relationship Id="rId3" Type="http://schemas.openxmlformats.org/officeDocument/2006/relationships/tags" Target="../tags/tag88.xml"/><Relationship Id="rId21" Type="http://schemas.openxmlformats.org/officeDocument/2006/relationships/image" Target="../media/image50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25.png"/><Relationship Id="rId2" Type="http://schemas.openxmlformats.org/officeDocument/2006/relationships/tags" Target="../tags/tag87.xml"/><Relationship Id="rId16" Type="http://schemas.openxmlformats.org/officeDocument/2006/relationships/image" Target="../media/image1.png"/><Relationship Id="rId20" Type="http://schemas.openxmlformats.org/officeDocument/2006/relationships/image" Target="../media/image48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image" Target="../media/image46.png"/><Relationship Id="rId23" Type="http://schemas.openxmlformats.org/officeDocument/2006/relationships/image" Target="../media/image9.png"/><Relationship Id="rId10" Type="http://schemas.openxmlformats.org/officeDocument/2006/relationships/tags" Target="../tags/tag95.xml"/><Relationship Id="rId19" Type="http://schemas.openxmlformats.org/officeDocument/2006/relationships/image" Target="../media/image49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45.png"/><Relationship Id="rId2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47.png"/><Relationship Id="rId3" Type="http://schemas.openxmlformats.org/officeDocument/2006/relationships/tags" Target="../tags/tag100.xml"/><Relationship Id="rId21" Type="http://schemas.openxmlformats.org/officeDocument/2006/relationships/image" Target="../media/image52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image" Target="../media/image25.png"/><Relationship Id="rId2" Type="http://schemas.openxmlformats.org/officeDocument/2006/relationships/tags" Target="../tags/tag99.xml"/><Relationship Id="rId16" Type="http://schemas.openxmlformats.org/officeDocument/2006/relationships/image" Target="../media/image1.png"/><Relationship Id="rId20" Type="http://schemas.openxmlformats.org/officeDocument/2006/relationships/image" Target="../media/image48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image" Target="../media/image46.png"/><Relationship Id="rId23" Type="http://schemas.openxmlformats.org/officeDocument/2006/relationships/image" Target="../media/image7.png"/><Relationship Id="rId10" Type="http://schemas.openxmlformats.org/officeDocument/2006/relationships/tags" Target="../tags/tag107.xml"/><Relationship Id="rId19" Type="http://schemas.openxmlformats.org/officeDocument/2006/relationships/image" Target="../media/image51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image" Target="../media/image45.png"/><Relationship Id="rId2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6.pn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55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25.png"/><Relationship Id="rId5" Type="http://schemas.openxmlformats.org/officeDocument/2006/relationships/tags" Target="../tags/tag114.xml"/><Relationship Id="rId15" Type="http://schemas.openxmlformats.org/officeDocument/2006/relationships/image" Target="../media/image58.png"/><Relationship Id="rId10" Type="http://schemas.openxmlformats.org/officeDocument/2006/relationships/image" Target="../media/image54.png"/><Relationship Id="rId4" Type="http://schemas.openxmlformats.org/officeDocument/2006/relationships/tags" Target="../tags/tag113.xml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../media/image54.png"/><Relationship Id="rId18" Type="http://schemas.openxmlformats.org/officeDocument/2006/relationships/image" Target="../media/image62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53.png"/><Relationship Id="rId17" Type="http://schemas.openxmlformats.org/officeDocument/2006/relationships/image" Target="../media/image61.png"/><Relationship Id="rId2" Type="http://schemas.openxmlformats.org/officeDocument/2006/relationships/tags" Target="../tags/tag118.xml"/><Relationship Id="rId16" Type="http://schemas.openxmlformats.org/officeDocument/2006/relationships/image" Target="../media/image60.png"/><Relationship Id="rId20" Type="http://schemas.openxmlformats.org/officeDocument/2006/relationships/image" Target="../media/image63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1.xml"/><Relationship Id="rId15" Type="http://schemas.openxmlformats.org/officeDocument/2006/relationships/image" Target="../media/image59.png"/><Relationship Id="rId10" Type="http://schemas.openxmlformats.org/officeDocument/2006/relationships/tags" Target="../tags/tag126.xml"/><Relationship Id="rId19" Type="http://schemas.openxmlformats.org/officeDocument/2006/relationships/image" Target="../media/image36.png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7.pn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66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25.png"/><Relationship Id="rId5" Type="http://schemas.openxmlformats.org/officeDocument/2006/relationships/tags" Target="../tags/tag131.xml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4" Type="http://schemas.openxmlformats.org/officeDocument/2006/relationships/tags" Target="../tags/tag130.xml"/><Relationship Id="rId9" Type="http://schemas.openxmlformats.org/officeDocument/2006/relationships/image" Target="../media/image64.png"/><Relationship Id="rId1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image" Target="../media/image71.png"/><Relationship Id="rId26" Type="http://schemas.openxmlformats.org/officeDocument/2006/relationships/image" Target="../media/image77.png"/><Relationship Id="rId3" Type="http://schemas.openxmlformats.org/officeDocument/2006/relationships/tags" Target="../tags/tag136.xml"/><Relationship Id="rId21" Type="http://schemas.openxmlformats.org/officeDocument/2006/relationships/image" Target="../media/image73.png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image" Target="../media/image65.png"/><Relationship Id="rId25" Type="http://schemas.openxmlformats.org/officeDocument/2006/relationships/image" Target="../media/image76.png"/><Relationship Id="rId2" Type="http://schemas.openxmlformats.org/officeDocument/2006/relationships/tags" Target="../tags/tag135.xml"/><Relationship Id="rId16" Type="http://schemas.openxmlformats.org/officeDocument/2006/relationships/image" Target="../media/image70.png"/><Relationship Id="rId20" Type="http://schemas.openxmlformats.org/officeDocument/2006/relationships/image" Target="../media/image72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image" Target="../media/image43.png"/><Relationship Id="rId5" Type="http://schemas.openxmlformats.org/officeDocument/2006/relationships/tags" Target="../tags/tag138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75.png"/><Relationship Id="rId10" Type="http://schemas.openxmlformats.org/officeDocument/2006/relationships/tags" Target="../tags/tag143.xml"/><Relationship Id="rId19" Type="http://schemas.openxmlformats.org/officeDocument/2006/relationships/image" Target="../media/image25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image" Target="../media/image74.png"/><Relationship Id="rId27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image" Target="../media/image79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152.xml"/><Relationship Id="rId7" Type="http://schemas.openxmlformats.org/officeDocument/2006/relationships/image" Target="../media/image16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3.xml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56.xml"/><Relationship Id="rId7" Type="http://schemas.openxmlformats.org/officeDocument/2006/relationships/image" Target="../media/image34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83.png"/><Relationship Id="rId5" Type="http://schemas.openxmlformats.org/officeDocument/2006/relationships/tags" Target="../tags/tag158.xml"/><Relationship Id="rId10" Type="http://schemas.openxmlformats.org/officeDocument/2006/relationships/image" Target="../media/image82.png"/><Relationship Id="rId4" Type="http://schemas.openxmlformats.org/officeDocument/2006/relationships/tags" Target="../tags/tag157.xml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image" Target="../media/image86.png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image" Target="../media/image85.png"/><Relationship Id="rId2" Type="http://schemas.openxmlformats.org/officeDocument/2006/relationships/tags" Target="../tags/tag160.xml"/><Relationship Id="rId16" Type="http://schemas.openxmlformats.org/officeDocument/2006/relationships/image" Target="../media/image89.pn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image" Target="../media/image84.png"/><Relationship Id="rId5" Type="http://schemas.openxmlformats.org/officeDocument/2006/relationships/tags" Target="../tags/tag163.xml"/><Relationship Id="rId15" Type="http://schemas.openxmlformats.org/officeDocument/2006/relationships/image" Target="../media/image88.png"/><Relationship Id="rId10" Type="http://schemas.openxmlformats.org/officeDocument/2006/relationships/image" Target="../media/image16.png"/><Relationship Id="rId4" Type="http://schemas.openxmlformats.org/officeDocument/2006/relationships/tags" Target="../tags/tag16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0.png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image" Target="../media/image25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image" Target="../media/image94.png"/><Relationship Id="rId5" Type="http://schemas.openxmlformats.org/officeDocument/2006/relationships/tags" Target="../tags/tag173.xml"/><Relationship Id="rId10" Type="http://schemas.openxmlformats.org/officeDocument/2006/relationships/image" Target="../media/image93.png"/><Relationship Id="rId4" Type="http://schemas.openxmlformats.org/officeDocument/2006/relationships/tags" Target="../tags/tag172.xml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image" Target="../media/image25.png"/><Relationship Id="rId26" Type="http://schemas.openxmlformats.org/officeDocument/2006/relationships/image" Target="../media/image99.png"/><Relationship Id="rId3" Type="http://schemas.openxmlformats.org/officeDocument/2006/relationships/tags" Target="../tags/tag178.xml"/><Relationship Id="rId21" Type="http://schemas.openxmlformats.org/officeDocument/2006/relationships/image" Target="../media/image96.pn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image" Target="../media/image94.png"/><Relationship Id="rId25" Type="http://schemas.openxmlformats.org/officeDocument/2006/relationships/image" Target="../media/image98.png"/><Relationship Id="rId2" Type="http://schemas.openxmlformats.org/officeDocument/2006/relationships/tags" Target="../tags/tag177.xml"/><Relationship Id="rId16" Type="http://schemas.openxmlformats.org/officeDocument/2006/relationships/image" Target="../media/image93.png"/><Relationship Id="rId20" Type="http://schemas.openxmlformats.org/officeDocument/2006/relationships/image" Target="../media/image95.png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97.png"/><Relationship Id="rId5" Type="http://schemas.openxmlformats.org/officeDocument/2006/relationships/tags" Target="../tags/tag180.xml"/><Relationship Id="rId15" Type="http://schemas.openxmlformats.org/officeDocument/2006/relationships/image" Target="../media/image16.png"/><Relationship Id="rId23" Type="http://schemas.openxmlformats.org/officeDocument/2006/relationships/image" Target="../media/image77.png"/><Relationship Id="rId10" Type="http://schemas.openxmlformats.org/officeDocument/2006/relationships/tags" Target="../tags/tag185.xml"/><Relationship Id="rId19" Type="http://schemas.openxmlformats.org/officeDocument/2006/relationships/image" Target="../media/image20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tags" Target="../tags/tag191.xml"/><Relationship Id="rId7" Type="http://schemas.openxmlformats.org/officeDocument/2006/relationships/image" Target="../media/image34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3.png"/><Relationship Id="rId5" Type="http://schemas.openxmlformats.org/officeDocument/2006/relationships/tags" Target="../tags/tag193.xml"/><Relationship Id="rId10" Type="http://schemas.openxmlformats.org/officeDocument/2006/relationships/image" Target="../media/image20.png"/><Relationship Id="rId4" Type="http://schemas.openxmlformats.org/officeDocument/2006/relationships/tags" Target="../tags/tag192.xml"/><Relationship Id="rId9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tags" Target="../tags/tag196.xml"/><Relationship Id="rId7" Type="http://schemas.openxmlformats.org/officeDocument/2006/relationships/image" Target="../media/image101.pn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7.xml"/><Relationship Id="rId9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image" Target="../media/image43.png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image" Target="../media/image105.png"/><Relationship Id="rId17" Type="http://schemas.openxmlformats.org/officeDocument/2006/relationships/image" Target="../media/image48.png"/><Relationship Id="rId2" Type="http://schemas.openxmlformats.org/officeDocument/2006/relationships/tags" Target="../tags/tag199.xml"/><Relationship Id="rId16" Type="http://schemas.openxmlformats.org/officeDocument/2006/relationships/image" Target="../media/image106.pn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../media/image104.png"/><Relationship Id="rId5" Type="http://schemas.openxmlformats.org/officeDocument/2006/relationships/tags" Target="../tags/tag202.xml"/><Relationship Id="rId15" Type="http://schemas.openxmlformats.org/officeDocument/2006/relationships/image" Target="../media/image77.png"/><Relationship Id="rId10" Type="http://schemas.openxmlformats.org/officeDocument/2006/relationships/image" Target="../media/image34.png"/><Relationship Id="rId4" Type="http://schemas.openxmlformats.org/officeDocument/2006/relationships/tags" Target="../tags/tag20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09.png"/><Relationship Id="rId3" Type="http://schemas.openxmlformats.org/officeDocument/2006/relationships/tags" Target="../tags/tag20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08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image" Target="../media/image25.png"/><Relationship Id="rId5" Type="http://schemas.openxmlformats.org/officeDocument/2006/relationships/tags" Target="../tags/tag210.xml"/><Relationship Id="rId10" Type="http://schemas.openxmlformats.org/officeDocument/2006/relationships/image" Target="../media/image107.png"/><Relationship Id="rId4" Type="http://schemas.openxmlformats.org/officeDocument/2006/relationships/tags" Target="../tags/tag209.xml"/><Relationship Id="rId9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image" Target="../media/image94.png"/><Relationship Id="rId26" Type="http://schemas.openxmlformats.org/officeDocument/2006/relationships/image" Target="../media/image110.png"/><Relationship Id="rId3" Type="http://schemas.openxmlformats.org/officeDocument/2006/relationships/tags" Target="../tags/tag214.xml"/><Relationship Id="rId21" Type="http://schemas.openxmlformats.org/officeDocument/2006/relationships/image" Target="../media/image95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image" Target="../media/image93.png"/><Relationship Id="rId25" Type="http://schemas.openxmlformats.org/officeDocument/2006/relationships/image" Target="../media/image98.png"/><Relationship Id="rId2" Type="http://schemas.openxmlformats.org/officeDocument/2006/relationships/tags" Target="../tags/tag213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0.png"/><Relationship Id="rId29" Type="http://schemas.openxmlformats.org/officeDocument/2006/relationships/image" Target="../media/image112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image" Target="../media/image77.png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image" Target="../media/image36.png"/><Relationship Id="rId28" Type="http://schemas.openxmlformats.org/officeDocument/2006/relationships/image" Target="../media/image111.png"/><Relationship Id="rId10" Type="http://schemas.openxmlformats.org/officeDocument/2006/relationships/tags" Target="../tags/tag221.xml"/><Relationship Id="rId19" Type="http://schemas.openxmlformats.org/officeDocument/2006/relationships/image" Target="../media/image25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image" Target="../media/image96.png"/><Relationship Id="rId27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5" Type="http://schemas.openxmlformats.org/officeDocument/2006/relationships/image" Target="../media/image113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7.png"/><Relationship Id="rId2" Type="http://schemas.openxmlformats.org/officeDocument/2006/relationships/tags" Target="../tags/tag9.xml"/><Relationship Id="rId16" Type="http://schemas.openxmlformats.org/officeDocument/2006/relationships/image" Target="../media/image9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4.png"/><Relationship Id="rId5" Type="http://schemas.openxmlformats.org/officeDocument/2006/relationships/tags" Target="../tags/tag12.xml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13" Type="http://schemas.openxmlformats.org/officeDocument/2006/relationships/image" Target="../media/image115.png"/><Relationship Id="rId18" Type="http://schemas.openxmlformats.org/officeDocument/2006/relationships/image" Target="../media/image25.png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12" Type="http://schemas.openxmlformats.org/officeDocument/2006/relationships/image" Target="../media/image114.png"/><Relationship Id="rId17" Type="http://schemas.openxmlformats.org/officeDocument/2006/relationships/image" Target="../media/image48.png"/><Relationship Id="rId2" Type="http://schemas.openxmlformats.org/officeDocument/2006/relationships/tags" Target="../tags/tag230.xml"/><Relationship Id="rId16" Type="http://schemas.openxmlformats.org/officeDocument/2006/relationships/image" Target="../media/image118.png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image" Target="../media/image34.png"/><Relationship Id="rId5" Type="http://schemas.openxmlformats.org/officeDocument/2006/relationships/tags" Target="../tags/tag233.xml"/><Relationship Id="rId15" Type="http://schemas.openxmlformats.org/officeDocument/2006/relationships/image" Target="../media/image117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19.png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image" Target="../media/image121.png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image" Target="../media/image120.pn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25.png"/><Relationship Id="rId5" Type="http://schemas.openxmlformats.org/officeDocument/2006/relationships/tags" Target="../tags/tag242.xml"/><Relationship Id="rId15" Type="http://schemas.openxmlformats.org/officeDocument/2006/relationships/image" Target="../media/image123.png"/><Relationship Id="rId10" Type="http://schemas.openxmlformats.org/officeDocument/2006/relationships/image" Target="../media/image34.png"/><Relationship Id="rId4" Type="http://schemas.openxmlformats.org/officeDocument/2006/relationships/tags" Target="../tags/tag24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6.png"/><Relationship Id="rId18" Type="http://schemas.openxmlformats.org/officeDocument/2006/relationships/image" Target="../media/image12.png"/><Relationship Id="rId3" Type="http://schemas.openxmlformats.org/officeDocument/2006/relationships/tags" Target="../tags/tag18.xml"/><Relationship Id="rId21" Type="http://schemas.openxmlformats.org/officeDocument/2006/relationships/image" Target="../media/image15.png"/><Relationship Id="rId7" Type="http://schemas.openxmlformats.org/officeDocument/2006/relationships/tags" Target="../tags/tag22.xml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" Type="http://schemas.openxmlformats.org/officeDocument/2006/relationships/tags" Target="../tags/tag17.xml"/><Relationship Id="rId16" Type="http://schemas.openxmlformats.org/officeDocument/2006/relationships/image" Target="../media/image2.png"/><Relationship Id="rId20" Type="http://schemas.openxmlformats.org/officeDocument/2006/relationships/image" Target="../media/image14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0.xml"/><Relationship Id="rId15" Type="http://schemas.openxmlformats.org/officeDocument/2006/relationships/image" Target="../media/image1.png"/><Relationship Id="rId10" Type="http://schemas.openxmlformats.org/officeDocument/2006/relationships/tags" Target="../tags/tag25.xml"/><Relationship Id="rId19" Type="http://schemas.openxmlformats.org/officeDocument/2006/relationships/image" Target="../media/image13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19.png"/><Relationship Id="rId5" Type="http://schemas.openxmlformats.org/officeDocument/2006/relationships/tags" Target="../tags/tag30.xml"/><Relationship Id="rId10" Type="http://schemas.openxmlformats.org/officeDocument/2006/relationships/image" Target="../media/image18.png"/><Relationship Id="rId4" Type="http://schemas.openxmlformats.org/officeDocument/2006/relationships/tags" Target="../tags/tag29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21.png"/><Relationship Id="rId18" Type="http://schemas.openxmlformats.org/officeDocument/2006/relationships/image" Target="../media/image19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16.png"/><Relationship Id="rId17" Type="http://schemas.openxmlformats.org/officeDocument/2006/relationships/image" Target="../media/image25.png"/><Relationship Id="rId2" Type="http://schemas.openxmlformats.org/officeDocument/2006/relationships/tags" Target="../tags/tag33.xml"/><Relationship Id="rId16" Type="http://schemas.openxmlformats.org/officeDocument/2006/relationships/image" Target="../media/image24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6.xml"/><Relationship Id="rId15" Type="http://schemas.openxmlformats.org/officeDocument/2006/relationships/image" Target="../media/image23.png"/><Relationship Id="rId10" Type="http://schemas.openxmlformats.org/officeDocument/2006/relationships/tags" Target="../tags/tag41.xml"/><Relationship Id="rId19" Type="http://schemas.openxmlformats.org/officeDocument/2006/relationships/image" Target="../media/image26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image" Target="../media/image28.png"/><Relationship Id="rId3" Type="http://schemas.openxmlformats.org/officeDocument/2006/relationships/tags" Target="../tags/tag44.xml"/><Relationship Id="rId21" Type="http://schemas.openxmlformats.org/officeDocument/2006/relationships/image" Target="../media/image30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image" Target="../media/image25.png"/><Relationship Id="rId2" Type="http://schemas.openxmlformats.org/officeDocument/2006/relationships/tags" Target="../tags/tag43.xml"/><Relationship Id="rId16" Type="http://schemas.openxmlformats.org/officeDocument/2006/relationships/image" Target="../media/image27.png"/><Relationship Id="rId20" Type="http://schemas.openxmlformats.org/officeDocument/2006/relationships/image" Target="../media/image20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33.png"/><Relationship Id="rId5" Type="http://schemas.openxmlformats.org/officeDocument/2006/relationships/tags" Target="../tags/tag46.xml"/><Relationship Id="rId15" Type="http://schemas.openxmlformats.org/officeDocument/2006/relationships/image" Target="../media/image16.png"/><Relationship Id="rId23" Type="http://schemas.openxmlformats.org/officeDocument/2006/relationships/image" Target="../media/image32.png"/><Relationship Id="rId10" Type="http://schemas.openxmlformats.org/officeDocument/2006/relationships/tags" Target="../tags/tag51.xml"/><Relationship Id="rId19" Type="http://schemas.openxmlformats.org/officeDocument/2006/relationships/image" Target="../media/image29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34.png"/><Relationship Id="rId18" Type="http://schemas.openxmlformats.org/officeDocument/2006/relationships/image" Target="../media/image37.png"/><Relationship Id="rId3" Type="http://schemas.openxmlformats.org/officeDocument/2006/relationships/tags" Target="../tags/tag57.xml"/><Relationship Id="rId21" Type="http://schemas.openxmlformats.org/officeDocument/2006/relationships/image" Target="../media/image39.png"/><Relationship Id="rId7" Type="http://schemas.openxmlformats.org/officeDocument/2006/relationships/tags" Target="../tags/tag6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5.png"/><Relationship Id="rId2" Type="http://schemas.openxmlformats.org/officeDocument/2006/relationships/tags" Target="../tags/tag56.xml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image" Target="../media/image35.png"/><Relationship Id="rId10" Type="http://schemas.openxmlformats.org/officeDocument/2006/relationships/tags" Target="../tags/tag64.xml"/><Relationship Id="rId19" Type="http://schemas.openxmlformats.org/officeDocument/2006/relationships/image" Target="../media/image21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16.png"/><Relationship Id="rId2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36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41.png"/><Relationship Id="rId2" Type="http://schemas.openxmlformats.org/officeDocument/2006/relationships/tags" Target="../tags/tag67.xml"/><Relationship Id="rId16" Type="http://schemas.openxmlformats.org/officeDocument/2006/relationships/image" Target="../media/image44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16.png"/><Relationship Id="rId5" Type="http://schemas.openxmlformats.org/officeDocument/2006/relationships/tags" Target="../tags/tag70.xml"/><Relationship Id="rId15" Type="http://schemas.openxmlformats.org/officeDocument/2006/relationships/image" Target="../media/image43.png"/><Relationship Id="rId10" Type="http://schemas.openxmlformats.org/officeDocument/2006/relationships/image" Target="../media/image34.png"/><Relationship Id="rId4" Type="http://schemas.openxmlformats.org/officeDocument/2006/relationships/tags" Target="../tags/tag69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0000" dirty="0" smtClean="0"/>
              <a:t>הפיכות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058923" y="213785"/>
            <a:ext cx="988104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כל מטריצה אלמנטרית הפיכה.</a:t>
            </a:r>
          </a:p>
          <a:p>
            <a:r>
              <a:rPr lang="he-IL" sz="2800" dirty="0"/>
              <a:t> </a:t>
            </a:r>
            <a:r>
              <a:rPr lang="he-IL" sz="2800" dirty="0" smtClean="0"/>
              <a:t>          יתר על כן אם המטריצה האלמנטרית היא</a:t>
            </a:r>
          </a:p>
          <a:p>
            <a:r>
              <a:rPr lang="he-IL" sz="2800" dirty="0"/>
              <a:t> </a:t>
            </a:r>
            <a:r>
              <a:rPr lang="he-IL" sz="2800" dirty="0" smtClean="0"/>
              <a:t>          אזי ההופכית שלה היא  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8923" y="2032695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הדגמה: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25" y="647700"/>
            <a:ext cx="1589227" cy="4174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76" y="1224939"/>
            <a:ext cx="2484425" cy="447599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7" y="3269425"/>
            <a:ext cx="1606829" cy="35204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54" y="3086130"/>
            <a:ext cx="2366239" cy="150373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12" y="2470531"/>
            <a:ext cx="201168" cy="27409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41" y="2303530"/>
            <a:ext cx="1589228" cy="417424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53" y="4415267"/>
            <a:ext cx="231343" cy="3746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49" y="5155068"/>
            <a:ext cx="606019" cy="43502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3" y="5779197"/>
            <a:ext cx="1606829" cy="35204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76" y="4047998"/>
            <a:ext cx="956090" cy="943102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49" y="3086130"/>
            <a:ext cx="2366239" cy="150373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62" y="2332115"/>
            <a:ext cx="2484426" cy="44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058923" y="213785"/>
            <a:ext cx="988104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כל מטריצה אלמנטרית הפיכה.</a:t>
            </a:r>
          </a:p>
          <a:p>
            <a:r>
              <a:rPr lang="he-IL" sz="2800" dirty="0"/>
              <a:t> </a:t>
            </a:r>
            <a:r>
              <a:rPr lang="he-IL" sz="2800" dirty="0" smtClean="0"/>
              <a:t>          יתר על כן אם המטריצה האלמנטרית היא</a:t>
            </a:r>
          </a:p>
          <a:p>
            <a:r>
              <a:rPr lang="he-IL" sz="2800" dirty="0"/>
              <a:t> </a:t>
            </a:r>
            <a:r>
              <a:rPr lang="he-IL" sz="2800" dirty="0" smtClean="0"/>
              <a:t>          אזי </a:t>
            </a:r>
            <a:r>
              <a:rPr lang="he-IL" sz="2800" dirty="0" err="1" smtClean="0"/>
              <a:t>ההפוכית</a:t>
            </a:r>
            <a:r>
              <a:rPr lang="he-IL" sz="2800" dirty="0" smtClean="0"/>
              <a:t> שלה היא  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8923" y="2032695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הדגמה: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25" y="647700"/>
            <a:ext cx="1589227" cy="4174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76" y="1224939"/>
            <a:ext cx="2484425" cy="447599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12" y="2470531"/>
            <a:ext cx="201168" cy="27409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38" y="2297861"/>
            <a:ext cx="1589228" cy="417424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53" y="4415267"/>
            <a:ext cx="231343" cy="3746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49" y="5155068"/>
            <a:ext cx="606019" cy="4350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6" y="5779197"/>
            <a:ext cx="2607640" cy="35204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76" y="4047998"/>
            <a:ext cx="956090" cy="94310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49" y="3086131"/>
            <a:ext cx="2366239" cy="150373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62" y="2332115"/>
            <a:ext cx="2484426" cy="447599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6" y="3191383"/>
            <a:ext cx="2607640" cy="352044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97" y="3015818"/>
            <a:ext cx="2693137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058923" y="213785"/>
            <a:ext cx="988104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כל מטריצה אלמנטרית הפיכה.</a:t>
            </a:r>
          </a:p>
          <a:p>
            <a:r>
              <a:rPr lang="he-IL" sz="2800" dirty="0"/>
              <a:t> </a:t>
            </a:r>
            <a:r>
              <a:rPr lang="he-IL" sz="2800" dirty="0" smtClean="0"/>
              <a:t>          יתר על כן אם המטריצה האלמנטרית היא</a:t>
            </a:r>
          </a:p>
          <a:p>
            <a:r>
              <a:rPr lang="he-IL" sz="2800" dirty="0"/>
              <a:t> </a:t>
            </a:r>
            <a:r>
              <a:rPr lang="he-IL" sz="2800" dirty="0" smtClean="0"/>
              <a:t>          אזי </a:t>
            </a:r>
            <a:r>
              <a:rPr lang="he-IL" sz="2800" dirty="0" err="1" smtClean="0"/>
              <a:t>ההפוכית</a:t>
            </a:r>
            <a:r>
              <a:rPr lang="he-IL" sz="2800" dirty="0" smtClean="0"/>
              <a:t> שלה היא  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8923" y="2032695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הדגמה: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25" y="647700"/>
            <a:ext cx="1589227" cy="4174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76" y="1224939"/>
            <a:ext cx="2484425" cy="447599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12" y="2470531"/>
            <a:ext cx="201168" cy="27409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41" y="2303530"/>
            <a:ext cx="1589228" cy="417424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53" y="4415267"/>
            <a:ext cx="231343" cy="3746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49" y="5155068"/>
            <a:ext cx="606019" cy="4350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5" y="5779199"/>
            <a:ext cx="1825599" cy="50794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76" y="4047998"/>
            <a:ext cx="956090" cy="94310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50" y="3086130"/>
            <a:ext cx="2424075" cy="150876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62" y="2332115"/>
            <a:ext cx="2484426" cy="447599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" y="3240615"/>
            <a:ext cx="2099691" cy="347015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56" y="3240615"/>
            <a:ext cx="2366239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04925" y="498622"/>
            <a:ext cx="103128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                            הפיכות. הוכיחו כי          הפיכה.</a:t>
            </a:r>
            <a:r>
              <a:rPr lang="en-US" sz="2800" dirty="0" smtClean="0"/>
              <a:t>                </a:t>
            </a:r>
            <a:r>
              <a:rPr lang="he-IL" sz="2800" dirty="0" smtClean="0"/>
              <a:t> </a:t>
            </a:r>
            <a:r>
              <a:rPr lang="en-US" sz="2800" dirty="0" smtClean="0"/>
              <a:t> </a:t>
            </a:r>
            <a:endParaRPr lang="he-IL" sz="2800" dirty="0" smtClean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1" y="640812"/>
            <a:ext cx="2250567" cy="38473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40" y="566829"/>
            <a:ext cx="616077" cy="2992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43479" y="1502486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נתון כי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62529" y="2531978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נחשב:</a:t>
            </a:r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76" y="2060467"/>
            <a:ext cx="231343" cy="374675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47" y="2602364"/>
            <a:ext cx="3223716" cy="44759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88" y="1558736"/>
            <a:ext cx="1893494" cy="42496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75" y="3444825"/>
            <a:ext cx="7184210" cy="44759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543479" y="4331715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לפי משפט שהוקף בכחול:</a:t>
            </a:r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78" y="4469083"/>
            <a:ext cx="3437457" cy="44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04925" y="498622"/>
            <a:ext cx="1031286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                            כך ש         הפיכה. אזי            הפיכות. 	</a:t>
            </a:r>
            <a:r>
              <a:rPr lang="en-US" sz="2800" dirty="0" smtClean="0"/>
              <a:t> </a:t>
            </a:r>
            <a:r>
              <a:rPr lang="he-IL" sz="2800" dirty="0" smtClean="0"/>
              <a:t> </a:t>
            </a:r>
            <a:r>
              <a:rPr lang="en-US" sz="2800" dirty="0" smtClean="0"/>
              <a:t> </a:t>
            </a:r>
            <a:endParaRPr lang="he-IL" sz="2800" dirty="0" smtClean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31" y="640812"/>
            <a:ext cx="2250567" cy="38473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43" y="576800"/>
            <a:ext cx="616077" cy="2992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43479" y="1502486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נתון כי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62529" y="2531978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נכתוב סוגריים אחרת:</a:t>
            </a:r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20" y="2073799"/>
            <a:ext cx="231343" cy="3746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06" y="2737937"/>
            <a:ext cx="2029282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77" y="1555384"/>
            <a:ext cx="4780255" cy="41742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676829" y="36588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לפי משפט שהוקף בכחול: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43" y="566113"/>
            <a:ext cx="802157" cy="37970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7" y="2014668"/>
            <a:ext cx="231343" cy="37467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27" y="2708372"/>
            <a:ext cx="2056942" cy="417424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26" y="3748241"/>
            <a:ext cx="699059" cy="344500"/>
          </a:xfrm>
          <a:prstGeom prst="rect">
            <a:avLst/>
          </a:prstGeom>
        </p:spPr>
      </p:pic>
      <p:sp>
        <p:nvSpPr>
          <p:cNvPr id="22" name="סוגר מסולסל שמאלי 21"/>
          <p:cNvSpPr/>
          <p:nvPr/>
        </p:nvSpPr>
        <p:spPr>
          <a:xfrm rot="16200000">
            <a:off x="4156001" y="2946475"/>
            <a:ext cx="442913" cy="9284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02" y="3735491"/>
            <a:ext cx="721690" cy="344500"/>
          </a:xfrm>
          <a:prstGeom prst="rect">
            <a:avLst/>
          </a:prstGeom>
        </p:spPr>
      </p:pic>
      <p:sp>
        <p:nvSpPr>
          <p:cNvPr id="24" name="סוגר מסולסל שמאלי 23"/>
          <p:cNvSpPr/>
          <p:nvPr/>
        </p:nvSpPr>
        <p:spPr>
          <a:xfrm rot="16200000">
            <a:off x="6331977" y="2933725"/>
            <a:ext cx="442913" cy="9284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69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7" grpId="0"/>
      <p:bldP spid="22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04925" y="498622"/>
            <a:ext cx="1031286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                                     הפיכות. </a:t>
            </a:r>
          </a:p>
          <a:p>
            <a:r>
              <a:rPr lang="he-IL" sz="2800" dirty="0" smtClean="0"/>
              <a:t>הוכיחו כי                   הפיכה.</a:t>
            </a:r>
            <a:r>
              <a:rPr lang="en-US" sz="2800" dirty="0" smtClean="0"/>
              <a:t>                </a:t>
            </a:r>
            <a:r>
              <a:rPr lang="he-IL" sz="2800" dirty="0" smtClean="0"/>
              <a:t> </a:t>
            </a:r>
            <a:r>
              <a:rPr lang="en-US" sz="2800" dirty="0" smtClean="0"/>
              <a:t> </a:t>
            </a:r>
            <a:endParaRPr lang="he-IL" sz="28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00" y="582306"/>
            <a:ext cx="3359506" cy="38473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79" y="1016481"/>
            <a:ext cx="1591742" cy="36461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43479" y="1502486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נתון כי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62529" y="2531978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נחשב:</a:t>
            </a:r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76" y="2060467"/>
            <a:ext cx="231343" cy="3746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22" y="2617963"/>
            <a:ext cx="4634406" cy="50040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89" y="1558736"/>
            <a:ext cx="2610155" cy="50040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1" y="3498320"/>
            <a:ext cx="11335814" cy="50040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543479" y="4331715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לפי משפט שהוקף בכחול:</a:t>
            </a:r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667" y="4441848"/>
            <a:ext cx="5177559" cy="50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04925" y="498622"/>
            <a:ext cx="1031286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                                       כך ש                      הפיכה. </a:t>
            </a:r>
          </a:p>
          <a:p>
            <a:r>
              <a:rPr lang="he-IL" sz="2800" dirty="0" smtClean="0"/>
              <a:t>אזי כל אחת מהמטריצות הפיכה. 	</a:t>
            </a:r>
            <a:r>
              <a:rPr lang="en-US" sz="2800" dirty="0" smtClean="0"/>
              <a:t> </a:t>
            </a:r>
            <a:r>
              <a:rPr lang="he-IL" sz="2800" dirty="0" smtClean="0"/>
              <a:t> </a:t>
            </a:r>
            <a:r>
              <a:rPr lang="en-US" sz="2800" dirty="0" smtClean="0"/>
              <a:t> </a:t>
            </a:r>
            <a:endParaRPr lang="he-IL" sz="2800" dirty="0" smtClean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47" y="667130"/>
            <a:ext cx="3173425" cy="38473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86" y="611058"/>
            <a:ext cx="1591742" cy="36461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43479" y="1502486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נתון כי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62529" y="2531978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נכתוב סוגריים אחרת:</a:t>
            </a: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77" y="1555385"/>
            <a:ext cx="3947922" cy="41742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676829" y="36588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לפי משפט שהוקף בכחול:</a:t>
            </a:r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7" y="2014668"/>
            <a:ext cx="231343" cy="37467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97" y="2574323"/>
            <a:ext cx="3550614" cy="41742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7" y="3593262"/>
            <a:ext cx="699059" cy="482803"/>
          </a:xfrm>
          <a:prstGeom prst="rect">
            <a:avLst/>
          </a:prstGeom>
        </p:spPr>
      </p:pic>
      <p:sp>
        <p:nvSpPr>
          <p:cNvPr id="22" name="סוגר מסולסל שמאלי 21"/>
          <p:cNvSpPr/>
          <p:nvPr/>
        </p:nvSpPr>
        <p:spPr>
          <a:xfrm rot="16200000">
            <a:off x="5690681" y="2073616"/>
            <a:ext cx="442913" cy="24060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TextBox 22"/>
          <p:cNvSpPr txBox="1"/>
          <p:nvPr/>
        </p:nvSpPr>
        <p:spPr>
          <a:xfrm>
            <a:off x="7772079" y="4524174"/>
            <a:ext cx="444674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נכפול ב            משמאל </a:t>
            </a:r>
          </a:p>
          <a:p>
            <a:endParaRPr lang="he-IL" sz="2800" dirty="0"/>
          </a:p>
          <a:p>
            <a:r>
              <a:rPr lang="he-IL" sz="2800" dirty="0" smtClean="0"/>
              <a:t>        </a:t>
            </a:r>
            <a:r>
              <a:rPr lang="he-IL" sz="2800" dirty="0" err="1" smtClean="0"/>
              <a:t>וב</a:t>
            </a:r>
            <a:r>
              <a:rPr lang="he-IL" sz="2800" dirty="0" smtClean="0"/>
              <a:t>          מימין </a:t>
            </a:r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197" y="4652419"/>
            <a:ext cx="699059" cy="48280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716" y="5477295"/>
            <a:ext cx="437540" cy="362102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6" y="4384599"/>
            <a:ext cx="231343" cy="3746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88" y="5000987"/>
            <a:ext cx="6032523" cy="482804"/>
          </a:xfrm>
          <a:prstGeom prst="rect">
            <a:avLst/>
          </a:prstGeom>
        </p:spPr>
      </p:pic>
      <p:sp>
        <p:nvSpPr>
          <p:cNvPr id="32" name="סוגר מסולסל שמאלי 31"/>
          <p:cNvSpPr/>
          <p:nvPr/>
        </p:nvSpPr>
        <p:spPr>
          <a:xfrm rot="16200000">
            <a:off x="7410089" y="4938103"/>
            <a:ext cx="442913" cy="148168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33" y="5998894"/>
            <a:ext cx="196139" cy="28163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02" y="5960604"/>
            <a:ext cx="2411500" cy="364618"/>
          </a:xfrm>
          <a:prstGeom prst="rect">
            <a:avLst/>
          </a:prstGeom>
        </p:spPr>
      </p:pic>
      <p:sp>
        <p:nvSpPr>
          <p:cNvPr id="35" name="סוגר מסולסל שמאלי 34"/>
          <p:cNvSpPr/>
          <p:nvPr/>
        </p:nvSpPr>
        <p:spPr>
          <a:xfrm rot="16200000">
            <a:off x="4073012" y="3732419"/>
            <a:ext cx="442913" cy="40221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51" y="5360366"/>
            <a:ext cx="372160" cy="23385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9" y="4854569"/>
            <a:ext cx="447599" cy="36210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-59130" y="5437384"/>
            <a:ext cx="1381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-266700" y="6063612"/>
            <a:ext cx="13811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וכו</a:t>
            </a:r>
            <a:r>
              <a:rPr lang="he-IL" sz="2800" dirty="0" smtClean="0"/>
              <a:t>..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6428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7" grpId="0"/>
      <p:bldP spid="22" grpId="0" animBg="1"/>
      <p:bldP spid="23" grpId="0"/>
      <p:bldP spid="32" grpId="0" animBg="1"/>
      <p:bldP spid="35" grpId="0" animBg="1"/>
      <p:bldP spid="37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פיצוץ 1 9"/>
          <p:cNvSpPr/>
          <p:nvPr/>
        </p:nvSpPr>
        <p:spPr>
          <a:xfrm>
            <a:off x="1381125" y="209550"/>
            <a:ext cx="10134600" cy="4217111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3514725" y="1524000"/>
            <a:ext cx="535305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000" dirty="0" smtClean="0"/>
              <a:t>מכפלה של מטריצות הפיכה </a:t>
            </a:r>
            <a:r>
              <a:rPr lang="he-IL" sz="3000" dirty="0" err="1" smtClean="0"/>
              <a:t>אמ"מ</a:t>
            </a:r>
            <a:endParaRPr lang="he-IL" sz="3000" dirty="0" smtClean="0"/>
          </a:p>
          <a:p>
            <a:pPr algn="ctr"/>
            <a:r>
              <a:rPr lang="he-IL" sz="3000" dirty="0" smtClean="0"/>
              <a:t>כל אחת מהמטריצות הפיכה.</a:t>
            </a:r>
            <a:endParaRPr lang="he-IL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6448425" y="5468660"/>
            <a:ext cx="535305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במקרה זה מתקיים כי </a:t>
            </a:r>
            <a:endParaRPr lang="he-IL" sz="25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83" y="5506105"/>
            <a:ext cx="5034230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2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מסקנה– תהא                          מטריצה.  הוכיחו כי       הפיכה </a:t>
            </a:r>
            <a:r>
              <a:rPr lang="he-IL" sz="2800" dirty="0" err="1" smtClean="0"/>
              <a:t>אמ"מ</a:t>
            </a:r>
            <a:r>
              <a:rPr lang="he-IL" sz="2800" dirty="0" smtClean="0"/>
              <a:t>                             הפיכה.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479" y="1502486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07" y="490909"/>
            <a:ext cx="1727530" cy="32186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62" y="443161"/>
            <a:ext cx="2147468" cy="36964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82" y="488187"/>
            <a:ext cx="289179" cy="299238"/>
          </a:xfrm>
          <a:prstGeom prst="rect">
            <a:avLst/>
          </a:prstGeom>
        </p:spPr>
      </p:pic>
      <p:sp>
        <p:nvSpPr>
          <p:cNvPr id="10" name="פיצוץ 1 9"/>
          <p:cNvSpPr/>
          <p:nvPr/>
        </p:nvSpPr>
        <p:spPr>
          <a:xfrm>
            <a:off x="609600" y="1000125"/>
            <a:ext cx="10134600" cy="4217111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2743200" y="2314575"/>
            <a:ext cx="535305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000" dirty="0" smtClean="0"/>
              <a:t>מכפלה של מטריצות הפיכה </a:t>
            </a:r>
            <a:r>
              <a:rPr lang="he-IL" sz="3000" dirty="0" err="1" smtClean="0"/>
              <a:t>אמ"מ</a:t>
            </a:r>
            <a:endParaRPr lang="he-IL" sz="3000" dirty="0" smtClean="0"/>
          </a:p>
          <a:p>
            <a:pPr algn="ctr"/>
            <a:r>
              <a:rPr lang="he-IL" sz="3000" dirty="0" smtClean="0"/>
              <a:t>כל אחת מהמטריצות הפיכה.</a:t>
            </a:r>
            <a:endParaRPr lang="he-IL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3350530" y="5506105"/>
            <a:ext cx="535305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בפרט אם ניקח את כולם להיות אותה מטריצה</a:t>
            </a:r>
            <a:endParaRPr lang="he-IL" sz="2500" dirty="0"/>
          </a:p>
        </p:txBody>
      </p:sp>
    </p:spTree>
    <p:extLst>
      <p:ext uri="{BB962C8B-B14F-4D97-AF65-F5344CB8AC3E}">
        <p14:creationId xmlns:p14="http://schemas.microsoft.com/office/powerpoint/2010/main" val="329408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מסקנה– תהא                          מטריצה הפיכה.  לכל                 מתקיים                             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07" y="490909"/>
            <a:ext cx="1727530" cy="32186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42" y="1702512"/>
            <a:ext cx="5204105" cy="77398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92" y="514340"/>
            <a:ext cx="1013384" cy="306782"/>
          </a:xfrm>
          <a:prstGeom prst="rect">
            <a:avLst/>
          </a:prstGeom>
        </p:spPr>
      </p:pic>
      <p:sp>
        <p:nvSpPr>
          <p:cNvPr id="16" name="כותרת 1"/>
          <p:cNvSpPr txBox="1">
            <a:spLocks/>
          </p:cNvSpPr>
          <p:nvPr/>
        </p:nvSpPr>
        <p:spPr>
          <a:xfrm>
            <a:off x="-209550" y="3141836"/>
            <a:ext cx="1199021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סימון: במקרה זה נסמן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59" y="3580401"/>
            <a:ext cx="1235815" cy="5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מטריצות אלמנטריות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106424" y="1537760"/>
            <a:ext cx="988104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לכל פעולה אלמנטרית      נתאים מטריצה אלמנטרית ע"י הפעלת הפעולה על מטריצת היחידה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74" y="1719740"/>
            <a:ext cx="201168" cy="27409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92" y="2088263"/>
            <a:ext cx="706603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06423" y="3009944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 (הדגמה על מטריצות 3 על 3):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48" y="5027220"/>
            <a:ext cx="1606829" cy="35204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69" y="5027220"/>
            <a:ext cx="1395653" cy="53751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36" y="4469436"/>
            <a:ext cx="2366239" cy="150373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62" y="3782171"/>
            <a:ext cx="201168" cy="274091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48" y="3710504"/>
            <a:ext cx="706603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04925" y="498622"/>
            <a:ext cx="103128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                       הפיכה. הוכיחו כי         </a:t>
            </a:r>
            <a:r>
              <a:rPr lang="en-US" sz="2800" dirty="0" smtClean="0"/>
              <a:t>            </a:t>
            </a:r>
            <a:r>
              <a:rPr lang="he-IL" sz="2800" dirty="0" smtClean="0"/>
              <a:t> </a:t>
            </a:r>
            <a:r>
              <a:rPr lang="en-US" sz="2800" dirty="0" smtClean="0"/>
              <a:t> </a:t>
            </a:r>
            <a:endParaRPr lang="he-IL" sz="2800" dirty="0" smtClean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31" y="603958"/>
            <a:ext cx="1727530" cy="32186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78" y="590767"/>
            <a:ext cx="2949626" cy="44759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43479" y="1502486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 מ"ל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06075" y="2506350"/>
            <a:ext cx="12555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נפתח:</a:t>
            </a: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03" y="1578108"/>
            <a:ext cx="2446706" cy="44759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91" y="2611167"/>
            <a:ext cx="5469256" cy="447598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 flipV="1">
            <a:off x="1657350" y="3058765"/>
            <a:ext cx="3724275" cy="585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5" y="3644226"/>
            <a:ext cx="2547290" cy="46017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153400" y="3644226"/>
            <a:ext cx="36082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מסקנה: סימון מוגדר </a:t>
            </a:r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31" y="3738615"/>
            <a:ext cx="673913" cy="3344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514726" y="4229687"/>
            <a:ext cx="824689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מסקנה: תהא                      סימטרית והפיכה </a:t>
            </a:r>
          </a:p>
          <a:p>
            <a:r>
              <a:rPr lang="he-IL" sz="2800" dirty="0" smtClean="0"/>
              <a:t>אזי גם ההופכית סימטרית. </a:t>
            </a:r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31" y="4324076"/>
            <a:ext cx="1727530" cy="3218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514726" y="5367563"/>
            <a:ext cx="82468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5340424"/>
            <a:ext cx="4249674" cy="447599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2924175" y="1152525"/>
            <a:ext cx="2295525" cy="4215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 flipH="1">
            <a:off x="7124478" y="4706740"/>
            <a:ext cx="104997" cy="770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>
            <a:off x="6611193" y="4706740"/>
            <a:ext cx="10269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0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3" grpId="0"/>
      <p:bldP spid="25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00050" y="797705"/>
            <a:ext cx="1031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/>
              <a:t>לא ניתן להסיק על הפיכות של </a:t>
            </a:r>
            <a:r>
              <a:rPr lang="he-IL" sz="3500" u="sng" dirty="0" smtClean="0"/>
              <a:t>חיבור</a:t>
            </a:r>
            <a:r>
              <a:rPr lang="he-IL" sz="3500" dirty="0" smtClean="0"/>
              <a:t> של מטריצות.</a:t>
            </a:r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15" y="298701"/>
            <a:ext cx="1682499" cy="1682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10650" y="1981200"/>
            <a:ext cx="1238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76" y="1981200"/>
            <a:ext cx="4923587" cy="1003325"/>
          </a:xfrm>
          <a:prstGeom prst="rect">
            <a:avLst/>
          </a:prstGeom>
        </p:spPr>
      </p:pic>
      <p:cxnSp>
        <p:nvCxnSpPr>
          <p:cNvPr id="9" name="מחבר חץ ישר 8"/>
          <p:cNvCxnSpPr/>
          <p:nvPr/>
        </p:nvCxnSpPr>
        <p:spPr>
          <a:xfrm flipV="1">
            <a:off x="5168482" y="5153025"/>
            <a:ext cx="479843" cy="41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 flipH="1" flipV="1">
            <a:off x="4829175" y="5124450"/>
            <a:ext cx="339308" cy="40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24375" y="3537078"/>
            <a:ext cx="1733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הפיכות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7277100" y="3622803"/>
            <a:ext cx="1733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  <p:cxnSp>
        <p:nvCxnSpPr>
          <p:cNvPr id="33" name="מחבר חץ ישר 32"/>
          <p:cNvCxnSpPr/>
          <p:nvPr/>
        </p:nvCxnSpPr>
        <p:spPr>
          <a:xfrm flipH="1" flipV="1">
            <a:off x="8143875" y="2900887"/>
            <a:ext cx="54307" cy="636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תמונה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52" y="4612851"/>
            <a:ext cx="2331034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286500" y="5582828"/>
            <a:ext cx="1733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הפיכה</a:t>
            </a:r>
            <a:endParaRPr lang="he-IL" sz="2800" dirty="0"/>
          </a:p>
        </p:txBody>
      </p:sp>
      <p:cxnSp>
        <p:nvCxnSpPr>
          <p:cNvPr id="35" name="מחבר חץ ישר 34"/>
          <p:cNvCxnSpPr/>
          <p:nvPr/>
        </p:nvCxnSpPr>
        <p:spPr>
          <a:xfrm flipH="1" flipV="1">
            <a:off x="6919786" y="5030275"/>
            <a:ext cx="287797" cy="546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20719" y="5582828"/>
            <a:ext cx="17335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הפיכות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59645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4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5375" y="79375"/>
            <a:ext cx="10515600" cy="1325563"/>
          </a:xfrm>
        </p:spPr>
        <p:txBody>
          <a:bodyPr/>
          <a:lstStyle/>
          <a:p>
            <a:r>
              <a:rPr lang="he-IL" u="sng" dirty="0"/>
              <a:t>אלגוריתם להפוך </a:t>
            </a:r>
            <a:r>
              <a:rPr lang="he-IL" u="sng" dirty="0" smtClean="0"/>
              <a:t>מטריצה:</a:t>
            </a:r>
            <a:r>
              <a:rPr lang="he-IL" sz="3800" dirty="0" smtClean="0"/>
              <a:t> תהא                  נתונה.</a:t>
            </a:r>
            <a:r>
              <a:rPr lang="he-IL" u="sng" dirty="0" smtClean="0"/>
              <a:t/>
            </a:r>
            <a:br>
              <a:rPr lang="he-IL" u="sng" dirty="0" smtClean="0"/>
            </a:br>
            <a:endParaRPr lang="he-IL" u="sng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33" y="336209"/>
            <a:ext cx="1727530" cy="321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4575" y="1137093"/>
            <a:ext cx="74199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נדרג את המטריצה לצורה קנונית בעזרת מטריצות אלמנטריות (שמייצגות פעולות דירוג אלמנטריות)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30" y="2376931"/>
            <a:ext cx="3228690" cy="612775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 flipH="1">
            <a:off x="2228850" y="2867025"/>
            <a:ext cx="2247900" cy="7334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2599943"/>
            <a:ext cx="626135" cy="3897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5300" y="3148917"/>
            <a:ext cx="14668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יש שורת אפסים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53" y="4285927"/>
            <a:ext cx="231343" cy="37467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71" y="4719703"/>
            <a:ext cx="289179" cy="2992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245" y="4612270"/>
            <a:ext cx="20386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לא הפיכה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46" y="4726157"/>
            <a:ext cx="1921154" cy="364617"/>
          </a:xfrm>
          <a:prstGeom prst="rect">
            <a:avLst/>
          </a:prstGeom>
        </p:spPr>
      </p:pic>
      <p:sp>
        <p:nvSpPr>
          <p:cNvPr id="27" name="סוגר מסולסל שמאלי 26"/>
          <p:cNvSpPr/>
          <p:nvPr/>
        </p:nvSpPr>
        <p:spPr>
          <a:xfrm rot="16200000">
            <a:off x="5476017" y="4492254"/>
            <a:ext cx="211462" cy="16382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3655013" y="5616917"/>
            <a:ext cx="39814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מכפלה של אלמנטריות הפיכות ולכן הפיכה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314029" y="3827905"/>
            <a:ext cx="1466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נימוק:</a:t>
            </a:r>
            <a:endParaRPr lang="he-IL" sz="2800" dirty="0"/>
          </a:p>
        </p:txBody>
      </p:sp>
      <p:cxnSp>
        <p:nvCxnSpPr>
          <p:cNvPr id="19" name="מחבר חץ ישר 18"/>
          <p:cNvCxnSpPr/>
          <p:nvPr/>
        </p:nvCxnSpPr>
        <p:spPr>
          <a:xfrm>
            <a:off x="6915153" y="5018940"/>
            <a:ext cx="1176192" cy="718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סוגר מסולסל שמאלי 23"/>
          <p:cNvSpPr/>
          <p:nvPr/>
        </p:nvSpPr>
        <p:spPr>
          <a:xfrm rot="16200000" flipH="1">
            <a:off x="5657047" y="3410612"/>
            <a:ext cx="392443" cy="212376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3778838" y="3526550"/>
            <a:ext cx="43125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לא הפיכה כי יש שורת אפסים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7857143" y="4385855"/>
            <a:ext cx="398145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אם      הפיכה. </a:t>
            </a:r>
          </a:p>
          <a:p>
            <a:pPr algn="ctr"/>
            <a:r>
              <a:rPr lang="he-IL" sz="2800" dirty="0" smtClean="0"/>
              <a:t>אזי כל המכפלה </a:t>
            </a:r>
            <a:r>
              <a:rPr lang="he-IL" sz="2800" dirty="0" err="1" smtClean="0"/>
              <a:t>היתה</a:t>
            </a:r>
            <a:r>
              <a:rPr lang="he-IL" sz="2800" dirty="0" smtClean="0"/>
              <a:t> הפיכה. סתירה 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63" y="4510983"/>
            <a:ext cx="289179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7" grpId="0" animBg="1"/>
      <p:bldP spid="28" grpId="0"/>
      <p:bldP spid="17" grpId="0"/>
      <p:bldP spid="24" grpId="0" animBg="1"/>
      <p:bldP spid="25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5375" y="79375"/>
            <a:ext cx="10515600" cy="1325563"/>
          </a:xfrm>
        </p:spPr>
        <p:txBody>
          <a:bodyPr/>
          <a:lstStyle/>
          <a:p>
            <a:r>
              <a:rPr lang="he-IL" u="sng" dirty="0"/>
              <a:t>אלגוריתם להפוך </a:t>
            </a:r>
            <a:r>
              <a:rPr lang="he-IL" u="sng" dirty="0" smtClean="0"/>
              <a:t>מטריצה:</a:t>
            </a:r>
            <a:r>
              <a:rPr lang="he-IL" sz="3800" dirty="0" smtClean="0"/>
              <a:t> תהא                  נתונה.</a:t>
            </a:r>
            <a:r>
              <a:rPr lang="he-IL" u="sng" dirty="0" smtClean="0"/>
              <a:t/>
            </a:r>
            <a:br>
              <a:rPr lang="he-IL" u="sng" dirty="0" smtClean="0"/>
            </a:br>
            <a:endParaRPr lang="he-IL" u="sng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33" y="336209"/>
            <a:ext cx="1727530" cy="321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4575" y="1137093"/>
            <a:ext cx="74199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נדרג את המטריצה לצורה קנונית בעזרת מטריצות אלמנטריות (שמייצגות פעולות דירוג אלמנטריות)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30" y="2376931"/>
            <a:ext cx="3228690" cy="612775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 flipH="1">
            <a:off x="1788919" y="2867025"/>
            <a:ext cx="2687831" cy="3897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75" y="2599943"/>
            <a:ext cx="626135" cy="3897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8125" y="3148917"/>
            <a:ext cx="14668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יש שורת אפסים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8" y="4285927"/>
            <a:ext cx="231343" cy="37467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4719703"/>
            <a:ext cx="289179" cy="2992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270130" y="4612270"/>
            <a:ext cx="20386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לא הפיכה</a:t>
            </a:r>
            <a:endParaRPr lang="he-IL" sz="2800" dirty="0"/>
          </a:p>
        </p:txBody>
      </p:sp>
      <p:cxnSp>
        <p:nvCxnSpPr>
          <p:cNvPr id="31" name="מחבר חץ ישר 30"/>
          <p:cNvCxnSpPr/>
          <p:nvPr/>
        </p:nvCxnSpPr>
        <p:spPr>
          <a:xfrm>
            <a:off x="8128673" y="2907709"/>
            <a:ext cx="2320252" cy="8699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297" y="2952102"/>
            <a:ext cx="626136" cy="28163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27" y="4029821"/>
            <a:ext cx="2698166" cy="364617"/>
          </a:xfrm>
          <a:prstGeom prst="rect">
            <a:avLst/>
          </a:prstGeom>
        </p:spPr>
      </p:pic>
      <p:sp>
        <p:nvSpPr>
          <p:cNvPr id="34" name="סוגר מסולסל שמאלי 33"/>
          <p:cNvSpPr/>
          <p:nvPr/>
        </p:nvSpPr>
        <p:spPr>
          <a:xfrm rot="16200000">
            <a:off x="9699585" y="3698865"/>
            <a:ext cx="174826" cy="17048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81" y="4711570"/>
            <a:ext cx="699060" cy="34450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673" y="4347259"/>
            <a:ext cx="372161" cy="233858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45" y="3567706"/>
            <a:ext cx="3359511" cy="409880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45" y="4080987"/>
            <a:ext cx="3148284" cy="409880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4750555"/>
            <a:ext cx="231343" cy="374675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00" y="5385313"/>
            <a:ext cx="4481016" cy="48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תרגיל: עבור המטריצה הבא – קבע האם היא הפיכה ואם כן, מצא את ההופכית.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1549268"/>
            <a:ext cx="3605936" cy="1503731"/>
          </a:xfrm>
          <a:prstGeom prst="rect">
            <a:avLst/>
          </a:prstGeom>
        </p:spPr>
      </p:pic>
      <p:sp>
        <p:nvSpPr>
          <p:cNvPr id="15" name="כותרת 1"/>
          <p:cNvSpPr txBox="1">
            <a:spLocks/>
          </p:cNvSpPr>
          <p:nvPr/>
        </p:nvSpPr>
        <p:spPr>
          <a:xfrm>
            <a:off x="-85725" y="3379961"/>
            <a:ext cx="1199021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פתרון: נדרג את המטריצה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1" y="3507061"/>
            <a:ext cx="4506163" cy="1503731"/>
          </a:xfrm>
          <a:prstGeom prst="rect">
            <a:avLst/>
          </a:prstGeom>
        </p:spPr>
      </p:pic>
      <p:sp>
        <p:nvSpPr>
          <p:cNvPr id="17" name="סוגר מסולסל שמאלי 16"/>
          <p:cNvSpPr/>
          <p:nvPr/>
        </p:nvSpPr>
        <p:spPr>
          <a:xfrm rot="16200000">
            <a:off x="3960200" y="4293572"/>
            <a:ext cx="223595" cy="22001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סוגר מסולסל שמאלי 17"/>
          <p:cNvSpPr/>
          <p:nvPr/>
        </p:nvSpPr>
        <p:spPr>
          <a:xfrm rot="16200000">
            <a:off x="6074751" y="4455497"/>
            <a:ext cx="223596" cy="18763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50" y="5776512"/>
            <a:ext cx="289179" cy="29923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32" y="5776512"/>
            <a:ext cx="196139" cy="2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7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81" y="203703"/>
            <a:ext cx="4506163" cy="150373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1" y="2516451"/>
            <a:ext cx="11672773" cy="150624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4712250"/>
            <a:ext cx="12082653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1" y="415925"/>
            <a:ext cx="11831193" cy="150373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0" y="2397125"/>
            <a:ext cx="11831193" cy="1503731"/>
          </a:xfrm>
          <a:prstGeom prst="rect">
            <a:avLst/>
          </a:prstGeom>
        </p:spPr>
      </p:pic>
      <p:sp>
        <p:nvSpPr>
          <p:cNvPr id="13" name="סוגר מסולסל שמאלי 12"/>
          <p:cNvSpPr/>
          <p:nvPr/>
        </p:nvSpPr>
        <p:spPr>
          <a:xfrm rot="16200000">
            <a:off x="7927362" y="3437910"/>
            <a:ext cx="223598" cy="16572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סוגר מסולסל שמאלי 13"/>
          <p:cNvSpPr/>
          <p:nvPr/>
        </p:nvSpPr>
        <p:spPr>
          <a:xfrm rot="16200000">
            <a:off x="10313377" y="3328373"/>
            <a:ext cx="223596" cy="187630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52" y="4649388"/>
            <a:ext cx="196139" cy="28163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645" y="4617955"/>
            <a:ext cx="699060" cy="34450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83" y="5490259"/>
            <a:ext cx="372161" cy="23385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4696745"/>
            <a:ext cx="4702302" cy="150373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59" y="4697165"/>
            <a:ext cx="372161" cy="2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תרגיל: פתור את המערכת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-104775" y="2045967"/>
            <a:ext cx="1199021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17" y="2517028"/>
            <a:ext cx="289179" cy="29923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75" y="473076"/>
            <a:ext cx="5997321" cy="1503731"/>
          </a:xfrm>
          <a:prstGeom prst="rect">
            <a:avLst/>
          </a:prstGeom>
        </p:spPr>
      </p:pic>
      <p:sp>
        <p:nvSpPr>
          <p:cNvPr id="16" name="סוגר מסולסל שמאלי 15"/>
          <p:cNvSpPr/>
          <p:nvPr/>
        </p:nvSpPr>
        <p:spPr>
          <a:xfrm rot="16200000">
            <a:off x="3054832" y="864080"/>
            <a:ext cx="211763" cy="27082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78" y="3184192"/>
            <a:ext cx="231343" cy="37467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8" y="3775809"/>
            <a:ext cx="11034065" cy="1503731"/>
          </a:xfrm>
          <a:prstGeom prst="rect">
            <a:avLst/>
          </a:prstGeom>
        </p:spPr>
      </p:pic>
      <p:sp>
        <p:nvSpPr>
          <p:cNvPr id="20" name="סוגר מסולסל שמאלי 19"/>
          <p:cNvSpPr/>
          <p:nvPr/>
        </p:nvSpPr>
        <p:spPr>
          <a:xfrm rot="16200000">
            <a:off x="7157515" y="1649624"/>
            <a:ext cx="213517" cy="10792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02" y="2483343"/>
            <a:ext cx="155905" cy="29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14575" y="1137093"/>
            <a:ext cx="74199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נדרג את המטריצה לצורה קנונית בעזרת מטריצות אלמנטריות (שמייצגות פעולות דירוג אלמנטריות)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30" y="2376931"/>
            <a:ext cx="3228690" cy="612775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 flipH="1" flipV="1">
            <a:off x="1654220" y="2851725"/>
            <a:ext cx="2822531" cy="153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88" y="2307527"/>
            <a:ext cx="626135" cy="3897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7370" y="2523793"/>
            <a:ext cx="14668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יש שורת אפסים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8" y="3542977"/>
            <a:ext cx="231343" cy="37467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96" y="3976753"/>
            <a:ext cx="289179" cy="2992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227734" y="3888225"/>
            <a:ext cx="20386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לא הפיכה</a:t>
            </a:r>
            <a:endParaRPr lang="he-IL" sz="2800" dirty="0"/>
          </a:p>
        </p:txBody>
      </p:sp>
      <p:cxnSp>
        <p:nvCxnSpPr>
          <p:cNvPr id="31" name="מחבר חץ ישר 30"/>
          <p:cNvCxnSpPr/>
          <p:nvPr/>
        </p:nvCxnSpPr>
        <p:spPr>
          <a:xfrm>
            <a:off x="8128673" y="2907709"/>
            <a:ext cx="1243927" cy="2609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37" y="2477904"/>
            <a:ext cx="626136" cy="28163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520" y="3370202"/>
            <a:ext cx="2698166" cy="364617"/>
          </a:xfrm>
          <a:prstGeom prst="rect">
            <a:avLst/>
          </a:prstGeom>
        </p:spPr>
      </p:pic>
      <p:sp>
        <p:nvSpPr>
          <p:cNvPr id="34" name="סוגר מסולסל שמאלי 33"/>
          <p:cNvSpPr/>
          <p:nvPr/>
        </p:nvSpPr>
        <p:spPr>
          <a:xfrm rot="16200000">
            <a:off x="9702878" y="3039246"/>
            <a:ext cx="174826" cy="17048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974" y="4051951"/>
            <a:ext cx="699060" cy="34450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48" y="3861763"/>
            <a:ext cx="372161" cy="233858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345" y="3521694"/>
            <a:ext cx="3148284" cy="40988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6620">
            <a:off x="6820368" y="4436990"/>
            <a:ext cx="475880" cy="77071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03" y="5705579"/>
            <a:ext cx="2954654" cy="447598"/>
          </a:xfrm>
          <a:prstGeom prst="rect">
            <a:avLst/>
          </a:prstGeom>
        </p:spPr>
      </p:pic>
      <p:sp>
        <p:nvSpPr>
          <p:cNvPr id="24" name="כותרת 1"/>
          <p:cNvSpPr>
            <a:spLocks noGrp="1"/>
          </p:cNvSpPr>
          <p:nvPr>
            <p:ph type="title"/>
          </p:nvPr>
        </p:nvSpPr>
        <p:spPr>
          <a:xfrm>
            <a:off x="1113053" y="51972"/>
            <a:ext cx="10515600" cy="1325563"/>
          </a:xfrm>
        </p:spPr>
        <p:txBody>
          <a:bodyPr>
            <a:normAutofit/>
          </a:bodyPr>
          <a:lstStyle/>
          <a:p>
            <a:r>
              <a:rPr lang="he-IL" sz="3300" u="sng" dirty="0"/>
              <a:t>פירוק מטריצה הפיכה למטריצות אלמנטריות </a:t>
            </a:r>
            <a:r>
              <a:rPr lang="he-IL" sz="3300" dirty="0" smtClean="0"/>
              <a:t>: תהא                    נתונה.</a:t>
            </a:r>
            <a:r>
              <a:rPr lang="he-IL" sz="3300" u="sng" dirty="0" smtClean="0"/>
              <a:t/>
            </a:r>
            <a:br>
              <a:rPr lang="he-IL" sz="3300" u="sng" dirty="0" smtClean="0"/>
            </a:br>
            <a:endParaRPr lang="he-IL" sz="3300" u="sng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58" y="324527"/>
            <a:ext cx="1727530" cy="321869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5943">
            <a:off x="4443793" y="4349098"/>
            <a:ext cx="437843" cy="70911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5223993"/>
            <a:ext cx="5308329" cy="447599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50" y="5929378"/>
            <a:ext cx="2557352" cy="50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5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תרגיל: עבור המטריצה הבא – קבע האם היא הפיכה ואם כן, בטא אותה כמכפלה של אלמנטריות.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629" y="1314624"/>
            <a:ext cx="3344418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06423" y="248456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 (הדגמה על מטריצות 3 על 3):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48" y="2265733"/>
            <a:ext cx="2099691" cy="34701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69" y="2265732"/>
            <a:ext cx="1395653" cy="53751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36" y="1707949"/>
            <a:ext cx="2366239" cy="150373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62" y="1020683"/>
            <a:ext cx="201168" cy="274091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48" y="949016"/>
            <a:ext cx="706603" cy="4174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10" y="4758483"/>
            <a:ext cx="2607640" cy="35204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69" y="4758483"/>
            <a:ext cx="1395653" cy="53751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36" y="4182640"/>
            <a:ext cx="2693137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0" y="-133350"/>
            <a:ext cx="1199021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פתרון: נדרג ונעקוב </a:t>
            </a:r>
          </a:p>
          <a:p>
            <a:r>
              <a:rPr lang="he-IL" sz="2800" dirty="0" smtClean="0"/>
              <a:t>אחרי הפעולות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459849"/>
            <a:ext cx="6636029" cy="1503731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2712590"/>
            <a:ext cx="9618345" cy="150373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39" y="254280"/>
            <a:ext cx="344500" cy="27409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71" y="2671313"/>
            <a:ext cx="354558" cy="27409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93" y="2671314"/>
            <a:ext cx="357073" cy="27409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59" y="3269574"/>
            <a:ext cx="372161" cy="2338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91920" y="2712590"/>
            <a:ext cx="15335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המטריצה הפיכה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53" y="4384117"/>
            <a:ext cx="231343" cy="374675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" y="4965331"/>
            <a:ext cx="12145518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53" y="979707"/>
            <a:ext cx="231343" cy="374675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31" y="275950"/>
            <a:ext cx="3095096" cy="342504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51" y="1554940"/>
            <a:ext cx="2549804" cy="36713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93" y="2213870"/>
            <a:ext cx="231343" cy="3746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51" y="2842623"/>
            <a:ext cx="2743428" cy="41239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43" y="3509096"/>
            <a:ext cx="231343" cy="3746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8" y="4621541"/>
            <a:ext cx="11599847" cy="15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39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551520"/>
            <a:ext cx="2429104" cy="41742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84" y="2192809"/>
            <a:ext cx="2099691" cy="34701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4" y="4523384"/>
            <a:ext cx="2366239" cy="150373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62" y="1490266"/>
            <a:ext cx="201168" cy="27409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47" y="3427528"/>
            <a:ext cx="706603" cy="417424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7" y="374134"/>
            <a:ext cx="3714064" cy="1503731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 flipH="1">
            <a:off x="2907792" y="2865940"/>
            <a:ext cx="2788920" cy="5268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6481267" y="2753866"/>
            <a:ext cx="2562149" cy="5471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50" y="3184046"/>
            <a:ext cx="802158" cy="41742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99" y="4334040"/>
            <a:ext cx="2735885" cy="1503731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61" y="4531308"/>
            <a:ext cx="2735885" cy="1503731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49" y="5016219"/>
            <a:ext cx="872792" cy="25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הפיכות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106424" y="1537760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                      תקרא הפיכה אם קיימת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80" y="1654258"/>
            <a:ext cx="1727530" cy="3218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06424" y="2294395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ש: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55" y="1665793"/>
            <a:ext cx="1747647" cy="32186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26" y="2332617"/>
            <a:ext cx="4457562" cy="5110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06424" y="3465970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סימון: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75" y="3555330"/>
            <a:ext cx="1591742" cy="344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55478" y="4173980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מינוח: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327" y="4312276"/>
            <a:ext cx="289179" cy="2992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701897" y="4114325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93" y="4949241"/>
            <a:ext cx="301752" cy="2841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713531" y="4751290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u="sng" dirty="0" smtClean="0"/>
              <a:t>ה</a:t>
            </a:r>
            <a:r>
              <a:rPr lang="he-IL" sz="2800" dirty="0" smtClean="0"/>
              <a:t>הופכית (אם קיימת היא יחידה)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7336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58924" y="480485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מטריצה                      הפיכה אם קיימת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80" y="596983"/>
            <a:ext cx="1727530" cy="3218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5418201" y="470962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76" y="590498"/>
            <a:ext cx="301752" cy="28414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1" y="559611"/>
            <a:ext cx="1403147" cy="299237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238250" y="371475"/>
            <a:ext cx="10701717" cy="8001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TextBox 20"/>
          <p:cNvSpPr txBox="1"/>
          <p:nvPr/>
        </p:nvSpPr>
        <p:spPr>
          <a:xfrm>
            <a:off x="1901826" y="1948002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הדגמה: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72" y="1631749"/>
            <a:ext cx="2637816" cy="1003326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24" y="1631749"/>
            <a:ext cx="2984831" cy="100332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01826" y="3149892"/>
            <a:ext cx="98810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מקיימות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6" y="3247649"/>
            <a:ext cx="1403147" cy="299237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96" y="3977107"/>
            <a:ext cx="231343" cy="374675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6" y="4581149"/>
            <a:ext cx="1591742" cy="344500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96" y="5170995"/>
            <a:ext cx="231343" cy="374675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6" y="5775037"/>
            <a:ext cx="1400632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       עם שורת אפסים (נניח בשורה     ). הוכיחו כי       אינה הפיכה.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479" y="1502486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נניח בשלילה כי 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07" y="490909"/>
            <a:ext cx="1727530" cy="3218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62529" y="2531978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נסתכל על שורה    :</a:t>
            </a:r>
          </a:p>
        </p:txBody>
      </p:sp>
      <p:pic>
        <p:nvPicPr>
          <p:cNvPr id="48" name="תמונה 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062" y="2666552"/>
            <a:ext cx="113157" cy="279121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76" y="2060467"/>
            <a:ext cx="231343" cy="374675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56" y="490910"/>
            <a:ext cx="113157" cy="279120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46" y="2602363"/>
            <a:ext cx="2929508" cy="41742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562529" y="3591798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נפשט בעזרת חוקי מטריצה:</a:t>
            </a:r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76" y="3120287"/>
            <a:ext cx="231343" cy="374675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46" y="3662184"/>
            <a:ext cx="2270683" cy="417425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75" y="473253"/>
            <a:ext cx="289179" cy="299237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88" y="1558736"/>
            <a:ext cx="2310917" cy="29923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-550810" y="3239678"/>
            <a:ext cx="44467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       וקטור של אפסים,</a:t>
            </a:r>
          </a:p>
          <a:p>
            <a:r>
              <a:rPr lang="he-IL" sz="2800" dirty="0" smtClean="0"/>
              <a:t>פרט למקום     </a:t>
            </a:r>
            <a:r>
              <a:rPr lang="he-IL" sz="2800" dirty="0" err="1" smtClean="0"/>
              <a:t>ששוה</a:t>
            </a:r>
            <a:r>
              <a:rPr lang="he-IL" sz="2800" dirty="0" smtClean="0"/>
              <a:t> 1  </a:t>
            </a:r>
          </a:p>
        </p:txBody>
      </p:sp>
      <p:pic>
        <p:nvPicPr>
          <p:cNvPr id="52" name="תמונה 5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689" y="3386953"/>
            <a:ext cx="279121" cy="248945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39" y="3771974"/>
            <a:ext cx="113157" cy="27912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562529" y="4651618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אבל לפי כפל שורה:</a:t>
            </a:r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46" y="4722006"/>
            <a:ext cx="5748374" cy="41742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543479" y="5766194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סתירה!</a:t>
            </a:r>
          </a:p>
        </p:txBody>
      </p:sp>
      <p:pic>
        <p:nvPicPr>
          <p:cNvPr id="60" name="תמונה 5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77" y="5781828"/>
            <a:ext cx="2275712" cy="417425"/>
          </a:xfrm>
          <a:prstGeom prst="rect">
            <a:avLst/>
          </a:prstGeom>
        </p:spPr>
      </p:pic>
      <p:cxnSp>
        <p:nvCxnSpPr>
          <p:cNvPr id="62" name="מחבר ישר 61"/>
          <p:cNvCxnSpPr/>
          <p:nvPr/>
        </p:nvCxnSpPr>
        <p:spPr>
          <a:xfrm>
            <a:off x="6180459" y="4149728"/>
            <a:ext cx="3295603" cy="1517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חץ ישר 63"/>
          <p:cNvCxnSpPr/>
          <p:nvPr/>
        </p:nvCxnSpPr>
        <p:spPr>
          <a:xfrm flipH="1">
            <a:off x="7172325" y="5689474"/>
            <a:ext cx="2303737" cy="338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חץ ישר 69"/>
          <p:cNvCxnSpPr>
            <a:endCxn id="60" idx="0"/>
          </p:cNvCxnSpPr>
          <p:nvPr/>
        </p:nvCxnSpPr>
        <p:spPr>
          <a:xfrm flipH="1">
            <a:off x="5879733" y="5209548"/>
            <a:ext cx="1663746" cy="57228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9" grpId="0"/>
      <p:bldP spid="51" grpId="0"/>
      <p:bldP spid="54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       הפיכה.  הוכיחו כי לכל        מתקיים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479" y="1502486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נתון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07" y="490909"/>
            <a:ext cx="1727530" cy="32186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47" y="1496338"/>
            <a:ext cx="1388059" cy="3092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62529" y="2531978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נכפיל ב          משמאל ונקבל:</a:t>
            </a:r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12" y="2597067"/>
            <a:ext cx="699059" cy="344501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76" y="2060467"/>
            <a:ext cx="231343" cy="37467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1" y="490909"/>
            <a:ext cx="3140735" cy="31181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490909"/>
            <a:ext cx="301752" cy="28415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46" y="2602363"/>
            <a:ext cx="2911906" cy="35455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562529" y="3591798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נפשט בעזרת חוקי מטריצה:</a:t>
            </a:r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76" y="3120287"/>
            <a:ext cx="231343" cy="37467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46" y="3662183"/>
            <a:ext cx="2182672" cy="29420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543479" y="4651618"/>
            <a:ext cx="44467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הערה: אם המטריצה לא הפיכה אזי הטענה אינה נכונה. למשל</a:t>
            </a:r>
          </a:p>
        </p:txBody>
      </p:sp>
      <p:cxnSp>
        <p:nvCxnSpPr>
          <p:cNvPr id="22" name="מחבר ישר 21"/>
          <p:cNvCxnSpPr/>
          <p:nvPr/>
        </p:nvCxnSpPr>
        <p:spPr>
          <a:xfrm>
            <a:off x="304800" y="4272552"/>
            <a:ext cx="1181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תמונה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95" y="4602400"/>
            <a:ext cx="6055157" cy="1003325"/>
          </a:xfrm>
          <a:prstGeom prst="rect">
            <a:avLst/>
          </a:prstGeom>
        </p:spPr>
      </p:pic>
      <p:sp>
        <p:nvSpPr>
          <p:cNvPr id="24" name="סוגר מסולסל שמאלי 23"/>
          <p:cNvSpPr/>
          <p:nvPr/>
        </p:nvSpPr>
        <p:spPr>
          <a:xfrm rot="16200000">
            <a:off x="1667283" y="4924686"/>
            <a:ext cx="442913" cy="180499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סוגר מסולסל שמאלי 39"/>
          <p:cNvSpPr/>
          <p:nvPr/>
        </p:nvSpPr>
        <p:spPr>
          <a:xfrm rot="16200000">
            <a:off x="3562759" y="4907145"/>
            <a:ext cx="442913" cy="180499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3105150" y="6048638"/>
            <a:ext cx="15815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הפיכה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64317" y="6048638"/>
            <a:ext cx="15815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הפיכה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6440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9" grpId="0"/>
      <p:bldP spid="39" grpId="0"/>
      <p:bldP spid="24" grpId="0" animBg="1"/>
      <p:bldP spid="40" grpId="0" animBg="1"/>
      <p:bldP spid="26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       מערכת משוואות לינארית. נניח כי </a:t>
            </a:r>
            <a:br>
              <a:rPr lang="he-IL" sz="2800" dirty="0" smtClean="0"/>
            </a:br>
            <a:r>
              <a:rPr lang="he-IL" sz="2800" dirty="0" smtClean="0"/>
              <a:t>מטריצה הפיכה.  הוכיחו כי קיים פתרון יחיד למערכת זאת.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279" y="1421882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נתון שקיים 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46" y="294696"/>
            <a:ext cx="1727530" cy="321869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0" y="291027"/>
            <a:ext cx="1269873" cy="304267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66" y="1527019"/>
            <a:ext cx="699059" cy="3445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239000" y="2083914"/>
            <a:ext cx="46750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נכפיל משמאל ב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ונקבל</a:t>
            </a:r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577" y="2173274"/>
            <a:ext cx="699059" cy="344500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07" y="2173274"/>
            <a:ext cx="2791206" cy="349530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64" y="2987939"/>
            <a:ext cx="196139" cy="281635"/>
          </a:xfrm>
          <a:prstGeom prst="rect">
            <a:avLst/>
          </a:prstGeom>
        </p:spPr>
      </p:pic>
      <p:sp>
        <p:nvSpPr>
          <p:cNvPr id="62" name="סוגר מסולסל שמאלי 61"/>
          <p:cNvSpPr/>
          <p:nvPr/>
        </p:nvSpPr>
        <p:spPr>
          <a:xfrm rot="16200000">
            <a:off x="4286311" y="2260153"/>
            <a:ext cx="283247" cy="9284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4" name="TextBox 63"/>
          <p:cNvSpPr txBox="1"/>
          <p:nvPr/>
        </p:nvSpPr>
        <p:spPr>
          <a:xfrm>
            <a:off x="7239000" y="2866005"/>
            <a:ext cx="46750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לכן מתקיים</a:t>
            </a:r>
          </a:p>
        </p:txBody>
      </p:sp>
      <p:pic>
        <p:nvPicPr>
          <p:cNvPr id="66" name="תמונה 6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62" y="2916129"/>
            <a:ext cx="1719987" cy="349529"/>
          </a:xfrm>
          <a:prstGeom prst="rect">
            <a:avLst/>
          </a:prstGeom>
        </p:spPr>
      </p:pic>
      <p:sp>
        <p:nvSpPr>
          <p:cNvPr id="67" name="סוגר מסולסל שמאלי 66"/>
          <p:cNvSpPr/>
          <p:nvPr/>
        </p:nvSpPr>
        <p:spPr>
          <a:xfrm rot="16200000">
            <a:off x="9137617" y="2994139"/>
            <a:ext cx="208747" cy="109916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8" name="TextBox 67"/>
          <p:cNvSpPr txBox="1"/>
          <p:nvPr/>
        </p:nvSpPr>
        <p:spPr>
          <a:xfrm>
            <a:off x="8038326" y="3698218"/>
            <a:ext cx="22366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הפתרון היחיד</a:t>
            </a:r>
          </a:p>
        </p:txBody>
      </p:sp>
    </p:spTree>
    <p:extLst>
      <p:ext uri="{BB962C8B-B14F-4D97-AF65-F5344CB8AC3E}">
        <p14:creationId xmlns:p14="http://schemas.microsoft.com/office/powerpoint/2010/main" val="37245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5" grpId="0"/>
      <p:bldP spid="62" grpId="0" animBg="1"/>
      <p:bldP spid="64" grpId="0"/>
      <p:bldP spid="67" grpId="0" animBg="1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$&#10;\left(\begin{array}{ccc}&#10;5 &amp; 0 &amp; 0\\&#10;0 &amp; 1 &amp; 0\\&#10;0 &amp; 0 &amp; 1&#10;\end{array}\right)$&#10;\end{document}"/>
  <p:tag name="IGUANATEXSIZE" val="33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74"/>
  <p:tag name="OUTPUTDPI" val="1200"/>
  <p:tag name="LATEXADDIN" val="\documentclass{article}&#10;\usepackage{amsmath}&#10;\usepackage{amssymb}&#10;\usepackage{amsthm}&#10;\usepackage{xcolor}&#10;\pagestyle{empty}&#10;\begin{document}&#10;&#10;&#10;$E=\rho(I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180.75"/>
  <p:tag name="OUTPUTDPI" val="1200"/>
  <p:tag name="LATEXADDIN" val="\documentclass{article}&#10;\usepackage{amsmath}&#10;\usepackage{amssymb}&#10;\usepackage{amsthm}&#10;\usepackage{xcolor}&#10;\pagestyle{empty}&#10;\begin{document}&#10;&#10;&#10;$\rho^{-1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"/>
  <p:tag name="ORIGINALWIDTH" val="544.5"/>
  <p:tag name="OUTPUTDPI" val="1200"/>
  <p:tag name="LATEXADDIN" val="\documentclass{article}&#10;\usepackage{amsmath}&#10;\usepackage{amssymb}&#10;\usepackage{amsthm}&#10;\usepackage{xcolor}&#10;\pagestyle{empty}&#10;\begin{document}&#10;&#10;&#10;$\frac{1}{5}R_{1}\rightarrow R_{1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0"/>
  <p:tag name="ORIGINALWIDTH" val="723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\frac{1}{5} &amp; 0 &amp; 0\\&#10;0 &amp; 1 &amp; 0\\&#10;0 &amp; 0 &amp; 1&#10;\end{array}\right)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741"/>
  <p:tag name="OUTPUTDPI" val="1200"/>
  <p:tag name="LATEXADDIN" val="\documentclass{article}&#10;\usepackage{amsmath}&#10;\usepackage{amssymb}&#10;\usepackage{amsthm}&#10;\usepackage{xcolor}&#10;\pagestyle{empty}&#10;\begin{document}&#10;&#10;&#10;$E^{-1}=\rho^{-1}(I)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626.25"/>
  <p:tag name="OUTPUTDPI" val="1200"/>
  <p:tag name="LATEXADDIN" val="\documentclass{article}&#10;\usepackage{amsmath}&#10;\usepackage{amssymb}&#10;\usepackage{amsthm}&#10;\usepackage{xcolor}&#10;\pagestyle{empty}&#10;\begin{document}&#10;&#10;&#10;$5\cdot R_{1}\rightarrow R_{1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$&#10;\left(\begin{array}{ccc}&#10;5 &amp; 0 &amp; 0\\&#10;0 &amp; 1 &amp; 0\\&#10;0 &amp; 0 &amp; 1&#10;\end{array}\right)$&#10;\end{document}"/>
  <p:tag name="IGUANATEXSIZE" val="33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71.25"/>
  <p:tag name="OUTPUTDPI" val="1200"/>
  <p:tag name="LATEXADDIN" val="\documentclass{article}&#10;\usepackage{amsmath}&#10;\usepackage{amssymb}&#10;\usepackage{amsthm}&#10;\usepackage{xcolor}&#10;\pagestyle{empty}&#10;\begin{document}&#10;&#10;&#10;$A,B\in\mathbb{F}^{n\times n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961.5"/>
  <p:tag name="OUTPUTDPI" val="1200"/>
  <p:tag name="LATEXADDIN" val="\documentclass{article}&#10;\usepackage{amsmath}&#10;\usepackage{amssymb}&#10;\usepackage{amsthm}&#10;\usepackage{xcolor}&#10;\pagestyle{empty}&#10;\begin{document}&#10;&#10;&#10;$(AB)(B^{-1}A^{-1})=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.75"/>
  <p:tag name="ORIGINALWIDTH" val="564.75"/>
  <p:tag name="OUTPUTDPI" val="1200"/>
  <p:tag name="LATEXADDIN" val="\documentclass{article}&#10;\usepackage{amsmath}&#10;\usepackage{amssymb}&#10;\usepackage{amsthm}&#10;\usepackage{xcolor}&#10;\pagestyle{empty}&#10;\begin{document}&#10;&#10;&#10;$\exists  A^{-1},B^{-1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2142.75"/>
  <p:tag name="OUTPUTDPI" val="1200"/>
  <p:tag name="LATEXADDIN" val="\documentclass{article}&#10;\usepackage{amsmath}&#10;\usepackage{amssymb}&#10;\usepackage{amsthm}&#10;\usepackage{xcolor}&#10;\pagestyle{empty}&#10;\begin{document}&#10;&#10;&#10;$=A(BB^{-1})A^{-1}= AIA^{-1}=AA^{-1}=I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025.25"/>
  <p:tag name="OUTPUTDPI" val="1200"/>
  <p:tag name="LATEXADDIN" val="\documentclass{article}&#10;\usepackage{amsmath}&#10;\usepackage{amssymb}&#10;\usepackage{amsthm}&#10;\usepackage{xcolor}&#10;\pagestyle{empty}&#10;\begin{document}&#10;&#10;&#10;$(AB)^{-1}=B^{-1}A^{-1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71.25"/>
  <p:tag name="OUTPUTDPI" val="1200"/>
  <p:tag name="LATEXADDIN" val="\documentclass{article}&#10;\usepackage{amsmath}&#10;\usepackage{amssymb}&#10;\usepackage{amsthm}&#10;\usepackage{xcolor}&#10;\pagestyle{empty}&#10;\begin{document}&#10;&#10;&#10;$A,B\in\mathbb{F}^{n\times n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05.25"/>
  <p:tag name="OUTPUTDPI" val="1200"/>
  <p:tag name="LATEXADDIN" val="\documentclass{article}&#10;\usepackage{amsmath}&#10;\usepackage{amssymb}&#10;\usepackage{amsthm}&#10;\usepackage{xcolor}&#10;\pagestyle{empty}&#10;\begin{document}&#10;&#10;&#10;$(CA)B=I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25.75"/>
  <p:tag name="OUTPUTDPI" val="1200"/>
  <p:tag name="LATEXADDIN" val="\documentclass{article}&#10;\usepackage{amsmath}&#10;\usepackage{amssymb}&#10;\usepackage{amsthm}&#10;\usepackage{xcolor}&#10;\pagestyle{empty}&#10;\begin{document}&#10;&#10;&#10;$\exists C: (AB)C=I=C(AB)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39.25"/>
  <p:tag name="OUTPUTDPI" val="1200"/>
  <p:tag name="LATEXADDIN" val="\documentclass{article}&#10;\usepackage{amsmath}&#10;\usepackage{amssymb}&#10;\usepackage{amsthm}&#10;\usepackage{xcolor}&#10;\pagestyle{empty}&#10;\begin{document}&#10;&#10;&#10;$A,B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3.5"/>
  <p:tag name="OUTPUTDPI" val="1200"/>
  <p:tag name="LATEXADDIN" val="\documentclass{article}&#10;\usepackage{amsmath}&#10;\usepackage{amssymb}&#10;\usepackage{amsthm}&#10;\usepackage{xcolor}&#10;\pagestyle{empty}&#10;\begin{document}&#10;&#10;&#10;$A(BC)=I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08.5"/>
  <p:tag name="OUTPUTDPI" val="1200"/>
  <p:tag name="LATEXADDIN" val="\documentclass{article}&#10;\usepackage{amsmath}&#10;\usepackage{amssymb}&#10;\usepackage{amsthm}&#10;\usepackage{xcolor}&#10;\pagestyle{empty}&#10;\begin{document}&#10;&#10;&#10;$&#10;A^{-1}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&#10;B^{-1}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002"/>
  <p:tag name="OUTPUTDPI" val="1200"/>
  <p:tag name="LATEXADDIN" val="\documentclass{article}&#10;\usepackage{amsmath}&#10;\usepackage{amssymb}&#10;\usepackage{amsthm}&#10;\usepackage{xcolor}&#10;\pagestyle{empty}&#10;\begin{document}&#10;&#10;&#10;$A_1,\dots,A_k\in\mathbb{F}^{n\times n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474.75"/>
  <p:tag name="OUTPUTDPI" val="1200"/>
  <p:tag name="LATEXADDIN" val="\documentclass{article}&#10;\usepackage{amsmath}&#10;\usepackage{amssymb}&#10;\usepackage{amsthm}&#10;\usepackage{xcolor}&#10;\pagestyle{empty}&#10;\begin{document}&#10;&#10;&#10;$A_1\cdots A_k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777.75"/>
  <p:tag name="OUTPUTDPI" val="1200"/>
  <p:tag name="LATEXADDIN" val="\documentclass{article}&#10;\usepackage{amsmath}&#10;\usepackage{amssymb}&#10;\usepackage{amsthm}&#10;\usepackage{xcolor}&#10;\pagestyle{empty}&#10;\begin{document}&#10;&#10;&#10;$R_{1}-R_{3}\rightarrow R_{1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5"/>
  <p:tag name="ORIGINALWIDTH" val="1382.25"/>
  <p:tag name="OUTPUTDPI" val="1200"/>
  <p:tag name="LATEXADDIN" val="\documentclass{article}&#10;\usepackage{amsmath}&#10;\usepackage{amssymb}&#10;\usepackage{amsthm}&#10;\usepackage{xcolor}&#10;\pagestyle{empty}&#10;\begin{document}&#10;&#10;&#10;$(A\cdots A_k)(A_k^{-1}\cdots A_1^{-1})=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5"/>
  <p:tag name="ORIGINALWIDTH" val="778.5"/>
  <p:tag name="OUTPUTDPI" val="1200"/>
  <p:tag name="LATEXADDIN" val="\documentclass{article}&#10;\usepackage{amsmath}&#10;\usepackage{amssymb}&#10;\usepackage{amsthm}&#10;\usepackage{xcolor}&#10;\pagestyle{empty}&#10;\begin{document}&#10;&#10;&#10;$\exists  A_1^{-1},\dots, A_k^{-1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5"/>
  <p:tag name="ORIGINALWIDTH" val="3381"/>
  <p:tag name="OUTPUTDPI" val="1200"/>
  <p:tag name="LATEXADDIN" val="\documentclass{article}&#10;\usepackage{amsmath}&#10;\usepackage{amssymb}&#10;\usepackage{amsthm}&#10;\usepackage{xcolor}&#10;\pagestyle{empty}&#10;\begin{document}&#10;&#10;&#10;$=A\cdots (A_kA_k^{-1})\cdots A^{-1}= A_1\cdots A_{k-1}IA_{k-1}^{-1}\cdots A^{-1}=\cdots=I$&#10;\end{document}"/>
  <p:tag name="IGUANATEXSIZE" val="33"/>
  <p:tag name="IGUANATEXCURSOR" val="232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5"/>
  <p:tag name="ORIGINALWIDTH" val="1544.25"/>
  <p:tag name="OUTPUTDPI" val="1200"/>
  <p:tag name="LATEXADDIN" val="\documentclass{article}&#10;\usepackage{amsmath}&#10;\usepackage{amssymb}&#10;\usepackage{amsthm}&#10;\usepackage{xcolor}&#10;\pagestyle{empty}&#10;\begin{document}&#10;&#10;&#10;$(A\cdots A_k)^{-1}=(A_k^{-1}\cdots A_1^{-1})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946.5"/>
  <p:tag name="OUTPUTDPI" val="1200"/>
  <p:tag name="LATEXADDIN" val="\documentclass{article}&#10;\usepackage{amsmath}&#10;\usepackage{amssymb}&#10;\usepackage{amsthm}&#10;\usepackage{xcolor}&#10;\pagestyle{empty}&#10;\begin{document}&#10;&#10;&#10;$A_1,\dots A_k\in\mathbb{F}^{n\times n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474.75"/>
  <p:tag name="OUTPUTDPI" val="1200"/>
  <p:tag name="LATEXADDIN" val="\documentclass{article}&#10;\usepackage{amsmath}&#10;\usepackage{amssymb}&#10;\usepackage{amsthm}&#10;\usepackage{xcolor}&#10;\pagestyle{empty}&#10;\begin{document}&#10;&#10;&#10;$A_1\cdots A_k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77.5"/>
  <p:tag name="OUTPUTDPI" val="1200"/>
  <p:tag name="LATEXADDIN" val="\documentclass{article}&#10;\usepackage{amsmath}&#10;\usepackage{amssymb}&#10;\usepackage{amsthm}&#10;\usepackage{xcolor}&#10;\pagestyle{empty}&#10;\begin{document}&#10;&#10;&#10;$\exists C: (A_1\cdots A_k)C=I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59"/>
  <p:tag name="OUTPUTDPI" val="1200"/>
  <p:tag name="LATEXADDIN" val="\documentclass{article}&#10;\usepackage{amsmath}&#10;\usepackage{amssymb}&#10;\usepackage{amsthm}&#10;\usepackage{xcolor}&#10;\pagestyle{empty}&#10;\begin{document}&#10;&#10;&#10;$A_1(A_2\cdots A_k C)=I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"/>
  <p:tag name="ORIGINALWIDTH" val="208.5"/>
  <p:tag name="OUTPUTDPI" val="1200"/>
  <p:tag name="LATEXADDIN" val="\documentclass{article}&#10;\usepackage{amsmath}&#10;\usepackage{amssymb}&#10;\usepackage{amsthm}&#10;\usepackage{xcolor}&#10;\pagestyle{empty}&#10;\begin{document}&#10;&#10;&#10;$&#10;A_1^{-1}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"/>
  <p:tag name="ORIGINALWIDTH" val="208.5"/>
  <p:tag name="OUTPUTDPI" val="1200"/>
  <p:tag name="LATEXADDIN" val="\documentclass{article}&#10;\usepackage{amsmath}&#10;\usepackage{amssymb}&#10;\usepackage{amsthm}&#10;\usepackage{xcolor}&#10;\pagestyle{empty}&#10;\begin{document}&#10;&#10;&#10;$&#10;A_1^{-1}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A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"/>
  <p:tag name="ORIGINALWIDTH" val="1799.25"/>
  <p:tag name="OUTPUTDPI" val="1200"/>
  <p:tag name="LATEXADDIN" val="\documentclass{article}&#10;\usepackage{amsmath}&#10;\usepackage{amssymb}&#10;\usepackage{amsthm}&#10;\usepackage{xcolor}&#10;\pagestyle{empty}&#10;\begin{document}&#10;&#10;&#10;$A_1^{-1}A_1(A_2\cdots A_k C)A_1=A_1^{-1}IA_1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&#10;I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719.25"/>
  <p:tag name="OUTPUTDPI" val="1200"/>
  <p:tag name="LATEXADDIN" val="\documentclass{article}&#10;\usepackage{amsmath}&#10;\usepackage{amssymb}&#10;\usepackage{amsthm}&#10;\usepackage{xcolor}&#10;\pagestyle{empty}&#10;\begin{document}&#10;&#10;&#10;$A_2\cdots A_k CA_1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33.5"/>
  <p:tag name="OUTPUTDPI" val="1200"/>
  <p:tag name="LATEXADDIN" val="\documentclass{article}&#10;\usepackage{amsmath}&#10;\usepackage{amssymb}&#10;\usepackage{amsthm}&#10;\usepackage{xcolor}&#10;\pagestyle{empty}&#10;\begin{document}&#10;&#10;&#10;$A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5"/>
  <p:tag name="ORIGINALWIDTH" val="1501.5"/>
  <p:tag name="OUTPUTDPI" val="1200"/>
  <p:tag name="LATEXADDIN" val="\documentclass{article}&#10;\usepackage{amsmath}&#10;\usepackage{amssymb}&#10;\usepackage{amsthm}&#10;\usepackage{xcolor}&#10;\pagestyle{empty}&#10;\begin{document}&#10;&#10;&#10;$(A_1\cdots A_k)^{-1}=A_k^{-1}\cdots A_1^{-1}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03.25"/>
  <p:tag name="OUTPUTDPI" val="1200"/>
  <p:tag name="LATEXADDIN" val="\documentclass{article}&#10;\usepackage{amsmath}&#10;\usepackage{amssymb}&#10;\usepackage{amsthm}&#10;\usepackage{xcolor}&#10;\pagestyle{empty}&#10;\begin{document}&#10;&#10;$&#10;\left(\begin{array}{ccc}&#10;1 &amp; 0 &amp; -1\\&#10;0 &amp; 1 &amp; 0\\&#10;0 &amp; 0 &amp; 1&#10;\end{array}\right)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640.5"/>
  <p:tag name="OUTPUTDPI" val="1200"/>
  <p:tag name="LATEXADDIN" val="\documentclass{article}&#10;\usepackage{amsmath}&#10;\usepackage{amssymb}&#10;\usepackage{amsthm}&#10;\usepackage{xcolor}&#10;\pagestyle{empty}&#10;\begin{document}&#10;&#10;&#10;$\exists k\in\mathbb{N}:\,A^{k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912.75"/>
  <p:tag name="OUTPUTDPI" val="1200"/>
  <p:tag name="LATEXADDIN" val="\documentclass{article}&#10;\usepackage{amsmath}&#10;\usepackage{amssymb}&#10;\usepackage{amsthm}&#10;\usepackage{xcolor}&#10;\pagestyle{empty}&#10;\begin{document}&#10;&#10;&#10;$(A^{k})^{-1}=(A^{-1})^k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302.25"/>
  <p:tag name="OUTPUTDPI" val="1200"/>
  <p:tag name="LATEXADDIN" val="\documentclass{article}&#10;\usepackage{amsmath}&#10;\usepackage{amssymb}&#10;\usepackage{amsthm}&#10;\usepackage{xcolor}&#10;\pagestyle{empty}&#10;\begin{document}&#10;&#10;&#10;$k\in \mathbb{N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216.75"/>
  <p:tag name="OUTPUTDPI" val="1200"/>
  <p:tag name="LATEXADDIN" val="\documentclass{article}&#10;\usepackage{amsmath}&#10;\usepackage{amssymb}&#10;\usepackage{amsthm}&#10;\usepackage{xcolor}&#10;\pagestyle{empty}&#10;\begin{document}&#10;&#10;&#10;$A^{-k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24.5"/>
  <p:tag name="OUTPUTDPI" val="1200"/>
  <p:tag name="LATEXADDIN" val="\documentclass{article}&#10;\usepackage{amsmath}&#10;\usepackage{amssymb}&#10;\usepackage{amsthm}&#10;\usepackage{xcolor}&#10;\pagestyle{empty}&#10;\begin{document}&#10;&#10;&#10;$\rho(I)A=\rho(A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879.75"/>
  <p:tag name="OUTPUTDPI" val="1200"/>
  <p:tag name="LATEXADDIN" val="\documentclass{article}&#10;\usepackage{amsmath}&#10;\usepackage{amssymb}&#10;\usepackage{amsthm}&#10;\usepackage{xcolor}&#10;\pagestyle{empty}&#10;\begin{document}&#10;&#10;&#10;$(A^t)^{-1} = (A^{-1})^t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729.75"/>
  <p:tag name="OUTPUTDPI" val="1200"/>
  <p:tag name="LATEXADDIN" val="\documentclass{article}&#10;\usepackage{amsmath}&#10;\usepackage{amssymb}&#10;\usepackage{amsthm}&#10;\usepackage{xcolor}&#10;\pagestyle{empty}&#10;\begin{document}&#10;&#10;&#10;$A^t(A^{-1})^t=I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631.25"/>
  <p:tag name="OUTPUTDPI" val="1200"/>
  <p:tag name="LATEXADDIN" val="\documentclass{article}&#10;\usepackage{amsmath}&#10;\usepackage{amssymb}&#10;\usepackage{amsthm}&#10;\usepackage{xcolor}&#10;\pagestyle{empty}&#10;\begin{document}&#10;&#10;&#10;$A^t(A^{-1})^t=(A^{-1}A)^t=I^t=I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.25"/>
  <p:tag name="ORIGINALWIDTH" val="759.75"/>
  <p:tag name="OUTPUTDPI" val="1200"/>
  <p:tag name="LATEXADDIN" val="\documentclass{article}&#10;\usepackage{amsmath}&#10;\usepackage{amssymb}&#10;\usepackage{amsthm}&#10;\usepackage{xcolor}&#10;\pagestyle{empty}&#10;\begin{document}&#10;&#10;&#10;$$(AB)^t=B^tA^t$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201"/>
  <p:tag name="OUTPUTDPI" val="1200"/>
  <p:tag name="LATEXADDIN" val="\documentclass{article}&#10;\usepackage{amsmath}&#10;\usepackage{amssymb}&#10;\usepackage{amsthm}&#10;\usepackage{xcolor}&#10;\pagestyle{empty}&#10;\begin{document}&#10;&#10;&#10;$A^{-t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267.5"/>
  <p:tag name="OUTPUTDPI" val="1200"/>
  <p:tag name="LATEXADDIN" val="\documentclass{article}&#10;\usepackage{amsmath}&#10;\usepackage{amssymb}&#10;\usepackage{amsthm}&#10;\usepackage{xcolor}&#10;\pagestyle{empty}&#10;\begin{document}&#10;&#10;&#10;$(A^{-1})^t = (A^t)^{-1}=A^{-1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68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0\\&#10;0 &amp; 0&#10;\end{array}\right)+\left(\begin{array}{cc}&#10;0 &amp; 0\\&#10;0 &amp; 1&#10;\end{array}\right)=I&#10;$&#10;\end{document}"/>
  <p:tag name="IGUANATEXSIZE" val="33"/>
  <p:tag name="IGUANATEXCURSOR" val="260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95.25"/>
  <p:tag name="OUTPUTDPI" val="1200"/>
  <p:tag name="LATEXADDIN" val="\documentclass{article}&#10;\usepackage{amsmath}&#10;\usepackage{amssymb}&#10;\usepackage{amsthm}&#10;\usepackage{xcolor}&#10;\pagestyle{empty}&#10;\begin{document}&#10;&#10;&#10;$I+(-I)=0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626.25"/>
  <p:tag name="OUTPUTDPI" val="1200"/>
  <p:tag name="LATEXADDIN" val="\documentclass{article}&#10;\usepackage{amsmath}&#10;\usepackage{amssymb}&#10;\usepackage{amsthm}&#10;\usepackage{xcolor}&#10;\pagestyle{empty}&#10;\begin{document}&#10;&#10;&#10;$5\cdot R_{1}\rightarrow R_{1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573"/>
  <p:tag name="OUTPUTDPI" val="1200"/>
  <p:tag name="LATEXADDIN" val="\documentclass{article}&#10;\usepackage{amsmath}&#10;\usepackage{amssymb}&#10;\usepackage{amsthm}&#10;\usepackage{xcolor}&#10;\pagestyle{empty}&#10;\begin{document}&#10;&#10;&#10;$E_k \cdots E_1A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186.75"/>
  <p:tag name="OUTPUTDPI" val="1200"/>
  <p:tag name="LATEXADDIN" val="\documentclass{article}&#10;\usepackage{amsmath}&#10;\usepackage{amssymb}&#10;\usepackage{amsthm}&#10;\usepackage{xcolor}&#10;\pagestyle{empty}&#10;\begin{document}&#10;&#10;&#10;$\neq I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573"/>
  <p:tag name="OUTPUTDPI" val="1200"/>
  <p:tag name="LATEXADDIN" val="\documentclass{article}&#10;\usepackage{amsmath}&#10;\usepackage{amssymb}&#10;\usepackage{amsthm}&#10;\usepackage{xcolor}&#10;\pagestyle{empty}&#10;\begin{document}&#10;&#10;&#10;$E_k \cdots E_1A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573"/>
  <p:tag name="OUTPUTDPI" val="1200"/>
  <p:tag name="LATEXADDIN" val="\documentclass{article}&#10;\usepackage{amsmath}&#10;\usepackage{amssymb}&#10;\usepackage{amsthm}&#10;\usepackage{xcolor}&#10;\pagestyle{empty}&#10;\begin{document}&#10;&#10;&#10;$E_k \cdots E_1A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186.75"/>
  <p:tag name="OUTPUTDPI" val="1200"/>
  <p:tag name="LATEXADDIN" val="\documentclass{article}&#10;\usepackage{amsmath}&#10;\usepackage{amssymb}&#10;\usepackage{amsthm}&#10;\usepackage{xcolor}&#10;\pagestyle{empty}&#10;\begin{document}&#10;&#10;&#10;$\neq I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$&#10;\left(\begin{array}{ccc}&#10;5 &amp; 0 &amp; 0\\&#10;0 &amp; 1 &amp; 0\\&#10;0 &amp; 0 &amp; 1&#10;\end{array}\right)$&#10;\end{document}"/>
  <p:tag name="IGUANATEXSIZE" val="33"/>
  <p:tag name="IGUANATEXCURSOR" val="143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186.75"/>
  <p:tag name="OUTPUTDPI" val="1200"/>
  <p:tag name="LATEXADDIN" val="\documentclass{article}&#10;\usepackage{amsmath}&#10;\usepackage{amssymb}&#10;\usepackage{amsthm}&#10;\usepackage{xcolor}&#10;\pagestyle{empty}&#10;\begin{document}&#10;&#10;&#10;$= 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804.75"/>
  <p:tag name="OUTPUTDPI" val="1200"/>
  <p:tag name="LATEXADDIN" val="\documentclass{article}&#10;\usepackage{amsmath}&#10;\usepackage{amssymb}&#10;\usepackage{amsthm}&#10;\usepackage{xcolor}&#10;\pagestyle{empty}&#10;\begin{document}&#10;&#10;&#10;$E_k \cdots E_1A=I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08.5"/>
  <p:tag name="OUTPUTDPI" val="1200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1002"/>
  <p:tag name="OUTPUTDPI" val="1200"/>
  <p:tag name="LATEXADDIN" val="\documentclass{article}&#10;\usepackage{amsmath}&#10;\usepackage{amssymb}&#10;\usepackage{amsthm}&#10;\usepackage{xcolor}&#10;\pagestyle{empty}&#10;\begin{document}&#10;&#10;&#10;$A^{-1}=E_k\cdots E_1=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939"/>
  <p:tag name="OUTPUTDPI" val="1200"/>
  <p:tag name="LATEXADDIN" val="\documentclass{article}&#10;\usepackage{amsmath}&#10;\usepackage{amssymb}&#10;\usepackage{amsthm}&#10;\usepackage{xcolor}&#10;\pagestyle{empty}&#10;\begin{document}&#10;&#10;&#10;$A^{-1}=E_k\cdots E_1I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5.5"/>
  <p:tag name="ORIGINALWIDTH" val="1336.5"/>
  <p:tag name="OUTPUTDPI" val="1200"/>
  <p:tag name="LATEXADDIN" val="\documentclass{article}&#10;\usepackage{amsmath}&#10;\usepackage{amssymb}&#10;\usepackage{amsthm}&#10;\usepackage{xcolor}&#10;\pagestyle{empty}&#10;\begin{document}&#10;&#10;&#10;$(A|I)\xrightarrow{\rho_1}\cdots \xrightarrow{\rho_k}(I|A^{-1})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75.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i &amp; 1 &amp; 0\\&#10;1 &amp; i &amp; 1\\&#10;0 &amp; 1 &amp; -i&#10;\end{array}\right)&#10;$&#10;\end{document}"/>
  <p:tag name="IGUANATEXSIZE" val="33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44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cc}&#10;i &amp; 1 &amp; 0 &amp; 1 &amp; 0 &amp; 0\\&#10;1 &amp; i &amp; 1 &amp; 0 &amp; 1 &amp; 0\\&#10;0 &amp; 1 &amp; -i &amp; 0 &amp; 0 &amp; 1&#10;\end{array}\right)&#10;$&#10;\end{document}"/>
  <p:tag name="IGUANATEXSIZE" val="33"/>
  <p:tag name="IGUANATEXCURSOR" val="263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44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cc}&#10;i &amp; 1 &amp; 0 &amp; 1 &amp; 0 &amp; 0\\&#10;1 &amp; i &amp; 1 &amp; 0 &amp; 1 &amp; 0\\&#10;0 &amp; 1 &amp; -i &amp; 0 &amp; 0 &amp; 1&#10;\end{array}\right)&#10;$&#10;\end{document}"/>
  <p:tag name="IGUANATEXSIZE" val="33"/>
  <p:tag name="IGUANATEXCURSOR" val="263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3481.5"/>
  <p:tag name="OUTPUTDPI" val="1200"/>
  <p:tag name="LATEXADDIN" val="\documentclass{article}&#10;\usepackage{amsmath}&#10;\usepackage{amssymb}&#10;\usepackage{amsthm}&#10;\usepackage{xcolor}&#10;\pagestyle{empty}&#10;\begin{document}&#10;&#10;&#10;$&#10;\rightarrow\left(\begin{array}{ccc|ccc}&#10;i &amp; 1 &amp; 0 &amp; 1 &amp; 0 &amp; 0\\&#10;0 &amp; 2i &amp; 1 &amp; i &amp; 1 &amp; 0\\&#10;0 &amp; 1 &amp; -i &amp; 0 &amp; 0 &amp; 1&#10;\end{array}\right)\rightarrow\left(\begin{array}{ccc|ccc}&#10;i &amp; 1 &amp; 0 &amp; 1 &amp; 0 &amp; 0\\&#10;0 &amp; 2i &amp; 1 &amp; i &amp; 1 &amp; 0\\&#10;0 &amp; 0 &amp; -\frac{1}{2}i &amp; -\frac{1}{2} &amp; \frac{1}{2}i &amp; 1&#10;\end{array}\right)&#10;$&#10;\end{document}"/>
  <p:tag name="IGUANATEXSIZE" val="33"/>
  <p:tag name="IGUANATEXCURSOR" val="438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603.75"/>
  <p:tag name="OUTPUTDPI" val="1200"/>
  <p:tag name="LATEXADDIN" val="\documentclass{article}&#10;\usepackage{amsmath}&#10;\usepackage{amssymb}&#10;\usepackage{amsthm}&#10;\usepackage{xcolor}&#10;\pagestyle{empty}&#10;\begin{document}&#10;&#10;&#10;$&#10;\rightarrow\left(\begin{array}{ccc|ccc}&#10;i &amp; 1 &amp; 0 &amp; 1 &amp; 0 &amp; 0\\&#10;0 &amp; 2i &amp; 1 &amp; i &amp; 1 &amp; 0\\&#10;0 &amp; 0 &amp; 1 &amp; -i &amp; -1 &amp; 2i&#10;\end{array}\right)\rightarrow\left(\begin{array}{ccc|ccc}&#10;i &amp; 1 &amp; 0 &amp; 1 &amp; 0 &amp; 0\\&#10;0 &amp; 2i &amp; 0 &amp; 2i &amp; 2 &amp; -2i\\&#10;0 &amp; 0 &amp; 1 &amp; -i &amp; -1 &amp; 2i&#10;\end{array}\right)&#10;$&#10;\end{document}"/>
  <p:tag name="IGUANATEXSIZE" val="33"/>
  <p:tag name="IGUANATEXCURSOR" val="412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528.75"/>
  <p:tag name="OUTPUTDPI" val="1200"/>
  <p:tag name="LATEXADDIN" val="\documentclass{article}&#10;\usepackage{amsmath}&#10;\usepackage{amssymb}&#10;\usepackage{amsthm}&#10;\usepackage{xcolor}&#10;\pagestyle{empty}&#10;\begin{document}&#10;&#10;&#10;$&#10;\rightarrow\left(\begin{array}{ccc|ccc}&#10;i &amp; 1 &amp; 0 &amp; 1 &amp; 0 &amp; 0\\&#10;0 &amp; 1 &amp; 0 &amp; 1 &amp; -i &amp; -1\\&#10;0 &amp; 0 &amp; 1 &amp; -i &amp; -1 &amp; 2i&#10;\end{array}\right)\rightarrow\left(\begin{array}{ccc|ccc}&#10;i &amp; 1 &amp; 0 &amp; 1 &amp; 0 &amp; 0\\&#10;0 &amp; 1 &amp; 0 &amp; 1 &amp; -i &amp; -1\\&#10;0 &amp; 0 &amp; 1 &amp; -i &amp; -1 &amp; 2i&#10;\end{array}\right)&#10;$&#10;\end{document}"/>
  <p:tag name="IGUANATEXSIZE" val="33"/>
  <p:tag name="IGUANATEXCURSOR" val="411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528.75"/>
  <p:tag name="OUTPUTDPI" val="1200"/>
  <p:tag name="LATEXADDIN" val="\documentclass{article}&#10;\usepackage{amsmath}&#10;\usepackage{amssymb}&#10;\usepackage{amsthm}&#10;\usepackage{xcolor}&#10;\pagestyle{empty}&#10;\begin{document}&#10;&#10;&#10;$&#10;\rightarrow\left(\begin{array}{ccc|ccc}&#10;i &amp; 0 &amp; 0 &amp; 0 &amp; i &amp; 1\\&#10;0 &amp; 1 &amp; 0 &amp; 1 &amp; -i &amp; -1\\&#10;0 &amp; 0 &amp; 1 &amp; -i &amp; -1 &amp; 2i&#10;\end{array}\right)\rightarrow\left(\begin{array}{ccc|ccc}&#10;1 &amp; 0 &amp; 0 &amp; 0 &amp; 1 &amp; -i\\&#10;0 &amp; 1 &amp; 0 &amp; 1 &amp; -i &amp; -1\\&#10;0 &amp; 0 &amp; 1 &amp; -i &amp; -1 &amp; 2i&#10;\end{array}\right)&#10;$&#10;\end{document}"/>
  <p:tag name="IGUANATEXSIZE" val="33"/>
  <p:tag name="IGUANATEXCURSOR" val="412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08.5"/>
  <p:tag name="OUTPUTDPI" val="1200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02.5"/>
  <p:tag name="OUTPUTDPI" val="1200"/>
  <p:tag name="LATEXADDIN" val="\documentclass{article}&#10;\usepackage{amsmath}&#10;\usepackage{amssymb}&#10;\usepackage{amsthm}&#10;\usepackage{xcolor}&#10;\pagestyle{empty}&#10;\begin{document}&#10;&#10;&#10;$&#10;A^{-1}=\left(\begin{array}{ccc}&#10;0 &amp; 1 &amp; -i\\&#10;1 &amp; -i &amp; -1\\&#10;-i &amp; -1 &amp; 2i&#10;\end{array}\right)&#10;$&#10;\end{document}"/>
  <p:tag name="IGUANATEXSIZE" val="33"/>
  <p:tag name="IGUANATEXCURSOR" val="235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88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i &amp; 1 &amp; 0\\&#10;1 &amp; i &amp; 1\\&#10;0 &amp; 1 &amp; -i&#10;\end{array}\right)\left(\begin{array}{c}&#10;x\\&#10;y\\&#10;z&#10;\end{array}\right)=\left(\begin{array}{c}&#10;1\\&#10;1\\&#10;1&#10;\end{array}\right)&#10;$&#10;\end{document}"/>
  <p:tag name="IGUANATEXSIZE" val="33"/>
  <p:tag name="IGUANATEXCURSOR" val="326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07.75"/>
  <p:tag name="OUTPUTDPI" val="1200"/>
  <p:tag name="LATEXADDIN" val="\documentclass{article}&#10;\usepackage{amsmath}&#10;\usepackage{amssymb}&#10;\usepackage{amsthm}&#10;\usepackage{xcolor}&#10;\pagestyle{empty}&#10;\begin{document}&#10;&#10;&#10;$A=&#10;\left(\begin{array}{ccc}&#10;0 &amp; 1 &amp; 2\\&#10;\pi &amp; 3 &amp; -3\\&#10;5&amp; 3 &amp; 0&#10;\end{array}\right)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291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x\\&#10;y\\&#10;z&#10;\end{array}\right)&#10;=&#10;A^{-1}b&#10;=\left(\begin{array}{ccc}&#10;0 &amp; 1 &amp; -i\\&#10;1 &amp; -i &amp; -1\\&#10;-i &amp; -1 &amp; 2i&#10;\end{array}\right)\left(\begin{array}{c}&#10;1\\&#10;1\\&#10;1&#10;\end{array}\right)=&#10;\left(\begin{array}{c}&#10;1-i\\&#10;-i\\&#10;-1+i&#10;\end{array}\right)&#10;$&#10;\end{document}"/>
  <p:tag name="IGUANATEXSIZE" val="33"/>
  <p:tag name="IGUANATEXCURSOR" val="344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46.5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573"/>
  <p:tag name="OUTPUTDPI" val="1200"/>
  <p:tag name="LATEXADDIN" val="\documentclass{article}&#10;\usepackage{amsmath}&#10;\usepackage{amssymb}&#10;\usepackage{amsthm}&#10;\usepackage{xcolor}&#10;\pagestyle{empty}&#10;\begin{document}&#10;&#10;&#10;$E_k \cdots E_1A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186.75"/>
  <p:tag name="OUTPUTDPI" val="1200"/>
  <p:tag name="LATEXADDIN" val="\documentclass{article}&#10;\usepackage{amsmath}&#10;\usepackage{amssymb}&#10;\usepackage{amsthm}&#10;\usepackage{xcolor}&#10;\pagestyle{empty}&#10;\begin{document}&#10;&#10;&#10;$\neq I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186.75"/>
  <p:tag name="OUTPUTDPI" val="1200"/>
  <p:tag name="LATEXADDIN" val="\documentclass{article}&#10;\usepackage{amsmath}&#10;\usepackage{amssymb}&#10;\usepackage{amsthm}&#10;\usepackage{xcolor}&#10;\pagestyle{empty}&#10;\begin{document}&#10;&#10;&#10;$= 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804.75"/>
  <p:tag name="OUTPUTDPI" val="1200"/>
  <p:tag name="LATEXADDIN" val="\documentclass{article}&#10;\usepackage{amsmath}&#10;\usepackage{amssymb}&#10;\usepackage{amsthm}&#10;\usepackage{xcolor}&#10;\pagestyle{empty}&#10;\begin{document}&#10;&#10;&#10;$E_k \cdots E_1A=I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08.5"/>
  <p:tag name="OUTPUTDPI" val="1200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39.25"/>
  <p:tag name="OUTPUTDPI" val="1200"/>
  <p:tag name="LATEXADDIN" val="\documentclass{article}&#10;\usepackage{amsmath}&#10;\usepackage{amssymb}&#10;\usepackage{amsthm}&#10;\usepackage{xcolor}&#10;\pagestyle{empty}&#10;\begin{document}&#10;&#10;&#10;$\rho(A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939"/>
  <p:tag name="OUTPUTDPI" val="1200"/>
  <p:tag name="LATEXADDIN" val="\documentclass{article}&#10;\usepackage{amsmath}&#10;\usepackage{amssymb}&#10;\usepackage{amsthm}&#10;\usepackage{xcolor}&#10;\pagestyle{empty}&#10;\begin{document}&#10;&#10;&#10;$A^{-1}=E_k\cdots E_1I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881.25"/>
  <p:tag name="OUTPUTDPI" val="1200"/>
  <p:tag name="LATEXADDIN" val="\documentclass{article}&#10;\usepackage{amsmath}&#10;\usepackage{amssymb}&#10;\usepackage{amsthm}&#10;\usepackage{xcolor}&#10;\pagestyle{empty}&#10;\begin{document}&#10;&#10;&#10;$(A|I)\xrightarrow{}(I|A^{-1})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\mathbb{F}^{n\times n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583.25"/>
  <p:tag name="OUTPUTDPI" val="1200"/>
  <p:tag name="LATEXADDIN" val="\documentclass{article}&#10;\usepackage{amsmath}&#10;\usepackage{amssymb}&#10;\usepackage{amsthm}&#10;\usepackage{xcolor}&#10;\pagestyle{empty}&#10;\begin{document}&#10;&#10;&#10;$A=(A^{-1})^{-1}=(E_k\cdots E_1)^{-1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5"/>
  <p:tag name="ORIGINALWIDTH" val="762.75"/>
  <p:tag name="OUTPUTDPI" val="1200"/>
  <p:tag name="LATEXADDIN" val="\documentclass{article}&#10;\usepackage{amsmath}&#10;\usepackage{amssymb}&#10;\usepackage{amsthm}&#10;\usepackage{xcolor}&#10;\pagestyle{empty}&#10;\begin{document}&#10;&#10;&#10;$=E_1^{-1}\cdots E_k^{-1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7.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0 &amp; 1 &amp; 1\\&#10;1 &amp; 1 &amp; 0\\&#10;0 &amp; 0 &amp; 1&#10;\end{array}\right)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1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5 &amp; 10\\&#10;\pi &amp; 3 &amp; -3\\&#10;5&amp; 3 &amp; 0&#10;\end{array}\right)&#10;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979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1\\&#10;1 &amp; 1 &amp; 0\\&#10;0 &amp; 0 &amp; 1&#10;\end{array}\right)\xrightarrow{R_{1}\leftrightarrow R_{2}}\left(\begin{array}{ccc}&#10;1 &amp; 1 &amp; 0\\&#10;0 &amp; 1 &amp; 1\\&#10;0 &amp; 0 &amp; 1&#10;\end{array}\right)&#10;$&#10;\end{document}"/>
  <p:tag name="IGUANATEXSIZE" val="33"/>
  <p:tag name="IGUANATEXCURSOR" val="339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868.75"/>
  <p:tag name="OUTPUTDPI" val="1200"/>
  <p:tag name="LATEXADDIN" val="\documentclass{article}&#10;\usepackage{amsmath}&#10;\usepackage{amssymb}&#10;\usepackage{amsthm}&#10;\usepackage{xcolor}&#10;\pagestyle{empty}&#10;\begin{document}&#10;&#10;&#10;$&#10;\xrightarrow{R_{2}-R_{3}\rightarrow R_{2}}&#10;\left(\begin{array}{ccc}&#10;1 &amp; 1 &amp; 0\\&#10;0 &amp; 1 &amp; 0\\&#10;0 &amp; 0 &amp; 1&#10;\end{array}\right)\xrightarrow{R_{1}-R_{2}\rightarrow R_{1}}\left(\begin{array}{ccc}&#10;1 &amp; 0 &amp; 0\\&#10;0 &amp; 1 &amp; 0\\&#10;0 &amp; 0 &amp; 1&#10;\end{array}\right)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\rho_1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05.75"/>
  <p:tag name="OUTPUTDPI" val="1200"/>
  <p:tag name="LATEXADDIN" val="\documentclass{article}&#10;\usepackage{amsmath}&#10;\usepackage{amssymb}&#10;\usepackage{amsthm}&#10;\usepackage{xcolor}&#10;\pagestyle{empty}&#10;\begin{document}&#10;&#10;&#10;$\rho_2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106.5"/>
  <p:tag name="OUTPUTDPI" val="1200"/>
  <p:tag name="LATEXADDIN" val="\documentclass{article}&#10;\usepackage{amsmath}&#10;\usepackage{amssymb}&#10;\usepackage{amsthm}&#10;\usepackage{xcolor}&#10;\pagestyle{empty}&#10;\begin{document}&#10;&#10;&#10;$\rho_3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622.5"/>
  <p:tag name="OUTPUTDPI" val="1200"/>
  <p:tag name="LATEXADDIN" val="\documentclass{article}&#10;\usepackage{amsmath}&#10;\usepackage{amssymb}&#10;\usepackage{amsthm}&#10;\usepackage{xcolor}&#10;\pagestyle{empty}&#10;\begin{document}&#10;&#10;&#10;$&#10;E_{1}=\left(\begin{array}{ccc}&#10;0 &amp; 1 &amp; 0\\&#10;1 &amp; 0 &amp; 0\\&#10;0 &amp; 0 &amp; 1&#10;\end{array}\right),\,E_{2}=\left(\begin{array}{ccc}&#10;1 &amp; 0 &amp; 0\\&#10;0 &amp; 1 &amp; -1\\&#10;0 &amp; 0 &amp; 1&#10;\end{array}\right),\,E_{3}=\left(\begin{array}{ccc}&#10;1 &amp; -1 &amp; 0\\&#10;0 &amp; 1 &amp; 0\\&#10;0 &amp; 0 &amp; 1&#10;\end{array}\right)&#10;$&#10;\end{document}"/>
  <p:tag name="IGUANATEXSIZE" val="33"/>
  <p:tag name="IGUANATEXCURSOR" val="402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1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0 &amp; 1 &amp; 2\\&#10;\pi &amp; 3 &amp; -3\\&#10;5&amp; 3 &amp; 0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70.25"/>
  <p:tag name="ORIGINALWIDTH" val="1238.25"/>
  <p:tag name="OUTPUTDPI" val="1200"/>
  <p:tag name="LATEXADDIN" val="\documentclass{article}&#10;\usepackage{amsmath}&#10;\usepackage{amssymb}&#10;\usepackage{amsthm}&#10;\usepackage{xcolor}&#10;\pagestyle{empty}&#10;\begin{document}&#10;&#10;&#10;$E_{1}=\left(\begin{array}{ccc}&#10;0 &amp; 1 &amp; 0\\&#10;1 &amp; 0 &amp; 0\\&#10;0 &amp; 0 &amp; 1&#10;\end{array}\right)&#10;\\E_{2}=\left(\begin{array}{ccc}&#10;1 &amp; 0 &amp; 0\\&#10;0 &amp; 1 &amp; -1\\&#10;0 &amp; 0 &amp; 1&#10;\end{array}\right)&#10;\\E_{3}=\left(\begin{array}{ccc}&#10;1 &amp; -1 &amp; 0\\&#10;0 &amp; 1 &amp; 0\\&#10;0 &amp; 0 &amp; 1&#10;\end{array}\right)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760.5"/>
  <p:tag name="OUTPUTDPI" val="1200"/>
  <p:tag name="LATEXADDIN" val="\documentclass{article}&#10;\usepackage{amsmath}&#10;\usepackage{amssymb}&#10;\usepackage{amsthm}&#10;\usepackage{xcolor}&#10;\pagestyle{empty}&#10;\begin{document}&#10;&#10;&#10;$E_3E_2E_1A=I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"/>
  <p:tag name="ORIGINALWIDTH" val="818.25"/>
  <p:tag name="OUTPUTDPI" val="1200"/>
  <p:tag name="LATEXADDIN" val="\documentclass{article}&#10;\usepackage{amsmath}&#10;\usepackage{amssymb}&#10;\usepackage{amsthm}&#10;\usepackage{xcolor}&#10;\pagestyle{empty}&#10;\begin{document}&#10;&#10;&#10;$A^{-1}=E_{3}E_{2}E_{1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459.75"/>
  <p:tag name="OUTPUTDPI" val="1200"/>
  <p:tag name="LATEXADDIN" val="\documentclass{article}&#10;\usepackage{amsmath}&#10;\usepackage{amssymb}&#10;\usepackage{amsthm}&#10;\usepackage{xcolor}&#10;\pagestyle{empty}&#10;\begin{document}&#10;&#10;&#10;$A=E_{1}^{-1}E_{2}^{-1}E_{3}^{-1}=\left(\begin{array}{ccc}&#10;0 &amp; 1 &amp; 0\\&#10;1 &amp; 0 &amp; 0\\&#10;0 &amp; 0 &amp; 1&#10;\end{array}\right)\left(\begin{array}{ccc}&#10;1 &amp; 0 &amp; 0\\&#10;0 &amp; 1 &amp; 1\\&#10;0 &amp; 0 &amp; 1&#10;\end{array}\right)\left(\begin{array}{ccc}&#10;1 &amp; 1 &amp; 0\\&#10;0 &amp; 1 &amp; 0\\&#10;0 &amp; 0 &amp; 1&#10;\end{array}\right)$&#10;\end{document}"/>
  <p:tag name="IGUANATEXSIZE" val="33"/>
  <p:tag name="IGUANATEXCURSOR" val="408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B\in \mathbb{F}^{n\times n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778.5"/>
  <p:tag name="OUTPUTDPI" val="1200"/>
  <p:tag name="LATEXADDIN" val="\documentclass{article}&#10;\usepackage{amsmath}&#10;\usepackage{amssymb}&#10;\usepackage{amsthm}&#10;\usepackage{xcolor}&#10;\pagestyle{empty}&#10;\begin{document}&#10;&#10;&#10;$AB=BA=I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74.75"/>
  <p:tag name="OUTPUTDPI" val="1200"/>
  <p:tag name="LATEXADDIN" val="\documentclass{article}&#10;\usepackage{amsmath}&#10;\usepackage{amssymb}&#10;\usepackage{amsthm}&#10;\usepackage{xcolor}&#10;\pagestyle{empty}&#10;\begin{document}&#10;&#10;&#10;$B=A^{-1}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R_{2}\leftrightarrow R_{3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418.5"/>
  <p:tag name="OUTPUTDPI" val="1200"/>
  <p:tag name="LATEXADDIN" val="\documentclass{article}&#10;\usepackage{amsmath}&#10;\usepackage{amssymb}&#10;\usepackage{amsthm}&#10;\usepackage{xcolor}&#10;\pagestyle{empty}&#10;\begin{document}&#10;&#10;&#10;$AB=I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786.75"/>
  <p:tag name="OUTPUTDPI" val="1200"/>
  <p:tag name="LATEXADDIN" val="\documentclass{article}&#10;\usepackage{amsmath}&#10;\usepackage{amssymb}&#10;\usepackage{amsthm}&#10;\usepackage{xcolor}&#10;\pagestyle{empty}&#10;\begin{document}&#10;&#10;$A=&#10;\left(\begin{array}{cc}&#10;1 &amp; 1 \\&#10;0 &amp; 1 \\&#10;&#10;\end{array}\right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90.25"/>
  <p:tag name="OUTPUTDPI" val="1200"/>
  <p:tag name="LATEXADDIN" val="\documentclass{article}&#10;\usepackage{amsmath}&#10;\usepackage{amssymb}&#10;\usepackage{amsthm}&#10;\usepackage{xcolor}&#10;\pagestyle{empty}&#10;\begin{document}&#10;&#10;$B=&#10;\left(\begin{array}{cc}&#10;1 &amp; -1 \\&#10;0 &amp; 1 \\&#10;&#10;\end{array}\right)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418.5"/>
  <p:tag name="OUTPUTDPI" val="1200"/>
  <p:tag name="LATEXADDIN" val="\documentclass{article}&#10;\usepackage{amsmath}&#10;\usepackage{amssymb}&#10;\usepackage{amsthm}&#10;\usepackage{xcolor}&#10;\pagestyle{empty}&#10;\begin{document}&#10;&#10;&#10;$AB=I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74.75"/>
  <p:tag name="OUTPUTDPI" val="1200"/>
  <p:tag name="LATEXADDIN" val="\documentclass{article}&#10;\usepackage{amsmath}&#10;\usepackage{amssymb}&#10;\usepackage{amsthm}&#10;\usepackage{xcolor}&#10;\pagestyle{empty}&#10;\begin{document}&#10;&#10;&#10;$B=A^{-1}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417.75"/>
  <p:tag name="OUTPUTDPI" val="1200"/>
  <p:tag name="LATEXADDIN" val="\documentclass{article}&#10;\usepackage{amsmath}&#10;\usepackage{amssymb}&#10;\usepackage{amsthm}&#10;\usepackage{xcolor}&#10;\pagestyle{empty}&#10;\begin{document}&#10;&#10;&#10;$BA=I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73.75"/>
  <p:tag name="OUTPUTDPI" val="1200"/>
  <p:tag name="LATEXADDIN" val="\documentclass{article}&#10;\usepackage{amsmath}&#10;\usepackage{amssymb}&#10;\usepackage{amsthm}&#10;\usepackage{xcolor}&#10;\pagestyle{empty}&#10;\begin{document}&#10;&#10;&#10;$R_i(AB)=R_i(I)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7.25"/>
  <p:tag name="OUTPUTDPI" val="1200"/>
  <p:tag name="LATEXADDIN" val="\documentclass{article}&#10;\usepackage{amsmath}&#10;\usepackage{amssymb}&#10;\usepackage{amsthm}&#10;\usepackage{xcolor}&#10;\pagestyle{empty}&#10;\begin{document}&#10;&#10;&#10;$R_i(A)B = e_i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1 &amp; 0 &amp; 0\\&#10;0 &amp; 0 &amp; 1\\&#10;0 &amp; 1 &amp; 0&#10;\end{array}\right)$&#10;\end{document}"/>
  <p:tag name="IGUANATEXSIZE" val="33"/>
  <p:tag name="IGUANATEXCURSOR" val="221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689.25"/>
  <p:tag name="OUTPUTDPI" val="1200"/>
  <p:tag name="LATEXADDIN" val="\documentclass{article}&#10;\usepackage{amsmath}&#10;\usepackage{amssymb}&#10;\usepackage{amsthm}&#10;\usepackage{xcolor}&#10;\pagestyle{empty}&#10;\begin{document}&#10;&#10;&#10;$\exists B: AB=I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e_i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14.5"/>
  <p:tag name="OUTPUTDPI" val="1200"/>
  <p:tag name="LATEXADDIN" val="\documentclass{article}&#10;\usepackage{amsmath}&#10;\usepackage{amssymb}&#10;\usepackage{amsthm}&#10;\usepackage{xcolor}&#10;\pagestyle{empty}&#10;\begin{document}&#10;&#10;&#10;$R_i(A)B = (0,...,0)B=(0,...,0)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8.75"/>
  <p:tag name="OUTPUTDPI" val="1200"/>
  <p:tag name="LATEXADDIN" val="\documentclass{article}&#10;\usepackage{amsmath}&#10;\usepackage{amssymb}&#10;\usepackage{amsthm}&#10;\usepackage{xcolor}&#10;\pagestyle{empty}&#10;\begin{document}&#10;&#10;&#10;$(0,...,0)\neq e_i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414"/>
  <p:tag name="OUTPUTDPI" val="1200"/>
  <p:tag name="LATEXADDIN" val="\documentclass{article}&#10;\usepackage{amsmath}&#10;\usepackage{amssymb}&#10;\usepackage{amsthm}&#10;\usepackage{xcolor}&#10;\pagestyle{empty}&#10;\begin{document}&#10;&#10;&#10;$AB=0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08.5"/>
  <p:tag name="OUTPUTDPI" val="1200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936.75"/>
  <p:tag name="OUTPUTDPI" val="1200"/>
  <p:tag name="LATEXADDIN" val="\documentclass{article}&#10;\usepackage{amsmath}&#10;\usepackage{amssymb}&#10;\usepackage{amsthm}&#10;\usepackage{xcolor}&#10;\pagestyle{empty}&#10;\begin{document}&#10;&#10;&#10;$AB=0 \Rightarrow B=0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868.5"/>
  <p:tag name="OUTPUTDPI" val="1200"/>
  <p:tag name="LATEXADDIN" val="\documentclass{article}&#10;\usepackage{amsmath}&#10;\usepackage{amssymb}&#10;\usepackage{amsthm}&#10;\usepackage{xcolor}&#10;\pagestyle{empty}&#10;\begin{document}&#10;&#10;&#10;$A^{-1}AB=A^{-1}0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51"/>
  <p:tag name="OUTPUTDPI" val="1200"/>
  <p:tag name="LATEXADDIN" val="\documentclass{article}&#10;\usepackage{amsmath}&#10;\usepackage{amssymb}&#10;\usepackage{amsthm}&#10;\usepackage{xcolor}&#10;\pagestyle{empty}&#10;\begin{document}&#10;&#10;&#10;$B=IB=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0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0\\&#10;0 &amp; 0&#10;\end{array}\right)\left(\begin{array}{cc}&#10;0 &amp; 0\\&#10;0 &amp; 1&#10;\end{array}\right)=\left(\begin{array}{cc}&#10;0 &amp; 0\\&#10;0 &amp; 0&#10;\end{array}\right)&#10;$&#10;\end{document}"/>
  <p:tag name="IGUANATEXSIZE" val="33"/>
  <p:tag name="IGUANATEXCURSOR" val="314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Ax=b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08.5"/>
  <p:tag name="OUTPUTDPI" val="1200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0.75"/>
  <p:tag name="OUTPUTDPI" val="1200"/>
  <p:tag name="LATEXADDIN" val="\documentclass{article}&#10;\usepackage{amsmath}&#10;\usepackage{amssymb}&#10;\usepackage{amsthm}&#10;\usepackage{xcolor}&#10;\pagestyle{empty}&#10;\begin{document}&#10;&#10;&#10;$\rho(I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08.5"/>
  <p:tag name="OUTPUTDPI" val="1200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832.5"/>
  <p:tag name="OUTPUTDPI" val="1200"/>
  <p:tag name="LATEXADDIN" val="\documentclass{article}&#10;\usepackage{amsmath}&#10;\usepackage{amssymb}&#10;\usepackage{amsthm}&#10;\usepackage{xcolor}&#10;\pagestyle{empty}&#10;\begin{document}&#10;&#10;&#10;$A^{-1}Ax=A^{-1}b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&#10;I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513"/>
  <p:tag name="OUTPUTDPI" val="1200"/>
  <p:tag name="LATEXADDIN" val="\documentclass{article}&#10;\usepackage{amsmath}&#10;\usepackage{amssymb}&#10;\usepackage{amsthm}&#10;\usepackage{xcolor}&#10;\pagestyle{empty}&#10;\begin{document}&#10;&#10;&#10;$x=A^{-1}b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74"/>
  <p:tag name="OUTPUTDPI" val="1200"/>
  <p:tag name="LATEXADDIN" val="\documentclass{article}&#10;\usepackage{amsmath}&#10;\usepackage{amssymb}&#10;\usepackage{amsthm}&#10;\usepackage{xcolor}&#10;\pagestyle{empty}&#10;\begin{document}&#10;&#10;&#10;$E=\rho(I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741"/>
  <p:tag name="OUTPUTDPI" val="1200"/>
  <p:tag name="LATEXADDIN" val="\documentclass{article}&#10;\usepackage{amsmath}&#10;\usepackage{amssymb}&#10;\usepackage{amsthm}&#10;\usepackage{xcolor}&#10;\pagestyle{empty}&#10;\begin{document}&#10;&#10;&#10;$E^{-1}=\rho^{-1}(I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R_{2}\leftrightarrow R_{3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1 &amp; 0 &amp; 0\\&#10;0 &amp; 0 &amp; 1\\&#10;0 &amp; 1 &amp; 0&#10;\end{array}\right)$&#10;\end{document}"/>
  <p:tag name="IGUANATEXSIZE" val="33"/>
  <p:tag name="IGUANATEXCURSOR" val="221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74"/>
  <p:tag name="OUTPUTDPI" val="1200"/>
  <p:tag name="LATEXADDIN" val="\documentclass{article}&#10;\usepackage{amsmath}&#10;\usepackage{amssymb}&#10;\usepackage{amsthm}&#10;\usepackage{xcolor}&#10;\pagestyle{empty}&#10;\begin{document}&#10;&#10;&#10;$E=\rho(I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626.25"/>
  <p:tag name="OUTPUTDPI" val="1200"/>
  <p:tag name="LATEXADDIN" val="\documentclass{article}&#10;\usepackage{amsmath}&#10;\usepackage{amssymb}&#10;\usepackage{amsthm}&#10;\usepackage{xcolor}&#10;\pagestyle{empty}&#10;\begin{document}&#10;&#10;&#10;$5\cdot R_{1}\rightarrow R_{1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180.75"/>
  <p:tag name="OUTPUTDPI" val="1200"/>
  <p:tag name="LATEXADDIN" val="\documentclass{article}&#10;\usepackage{amsmath}&#10;\usepackage{amssymb}&#10;\usepackage{amsthm}&#10;\usepackage{xcolor}&#10;\pagestyle{empty}&#10;\begin{document}&#10;&#10;&#10;$\rho^{-1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R_{2}\leftrightarrow R_{3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1 &amp; 0 &amp; 0\\&#10;0 &amp; 0 &amp; 1\\&#10;0 &amp; 1 &amp; 0&#10;\end{array}\right)$&#10;\end{document}"/>
  <p:tag name="IGUANATEXSIZE" val="33"/>
  <p:tag name="IGUANATEXCURSOR" val="221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741"/>
  <p:tag name="OUTPUTDPI" val="1200"/>
  <p:tag name="LATEXADDIN" val="\documentclass{article}&#10;\usepackage{amsmath}&#10;\usepackage{amssymb}&#10;\usepackage{amsthm}&#10;\usepackage{xcolor}&#10;\pagestyle{empty}&#10;\begin{document}&#10;&#10;&#10;$E^{-1}=\rho^{-1}(I)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74"/>
  <p:tag name="OUTPUTDPI" val="1200"/>
  <p:tag name="LATEXADDIN" val="\documentclass{article}&#10;\usepackage{amsmath}&#10;\usepackage{amssymb}&#10;\usepackage{amsthm}&#10;\usepackage{xcolor}&#10;\pagestyle{empty}&#10;\begin{document}&#10;&#10;&#10;$E=\rho(I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741"/>
  <p:tag name="OUTPUTDPI" val="1200"/>
  <p:tag name="LATEXADDIN" val="\documentclass{article}&#10;\usepackage{amsmath}&#10;\usepackage{amssymb}&#10;\usepackage{amsthm}&#10;\usepackage{xcolor}&#10;\pagestyle{empty}&#10;\begin{document}&#10;&#10;&#10;$E^{-1}=\rho^{-1}(I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60"/>
  <p:tag name="OUTPUTDPI" val="1200"/>
  <p:tag name="LATEXADDIN" val="\documentclass{article}&#10;\usepackage{amsmath}&#10;\usepackage{amssymb}&#10;\usepackage{amsthm}&#10;\usepackage{xcolor}&#10;\pagestyle{empty}&#10;\begin{document}&#10;&#10;&#10;$\rho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74"/>
  <p:tag name="OUTPUTDPI" val="1200"/>
  <p:tag name="LATEXADDIN" val="\documentclass{article}&#10;\usepackage{amsmath}&#10;\usepackage{amssymb}&#10;\usepackage{amsthm}&#10;\usepackage{xcolor}&#10;\pagestyle{empty}&#10;\begin{document}&#10;&#10;&#10;$E=\rho(I)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180.75"/>
  <p:tag name="OUTPUTDPI" val="1200"/>
  <p:tag name="LATEXADDIN" val="\documentclass{article}&#10;\usepackage{amsmath}&#10;\usepackage{amssymb}&#10;\usepackage{amsthm}&#10;\usepackage{xcolor}&#10;\pagestyle{empty}&#10;\begin{document}&#10;&#10;&#10;$\rho^{-1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777.75"/>
  <p:tag name="OUTPUTDPI" val="1200"/>
  <p:tag name="LATEXADDIN" val="\documentclass{article}&#10;\usepackage{amsmath}&#10;\usepackage{amssymb}&#10;\usepackage{amsthm}&#10;\usepackage{xcolor}&#10;\pagestyle{empty}&#10;\begin{document}&#10;&#10;&#10;$R_{1}+R_3\rightarrow R_{1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05.75"/>
  <p:tag name="OUTPUTDPI" val="1200"/>
  <p:tag name="LATEXADDIN" val="\documentclass{article}&#10;\usepackage{amsmath}&#10;\usepackage{amssymb}&#10;\usepackage{amsthm}&#10;\usepackage{xcolor}&#10;\pagestyle{empty}&#10;\begin{document}&#10;&#10;&#10;$\left(\begin{array}{ccc}&#10;1 &amp; 0 &amp; 1\\&#10;0 &amp; 1 &amp; 0\\&#10;0 &amp; 0 &amp; 1&#10;\end{array}\right)$&#10;\end{document}"/>
  <p:tag name="IGUANATEXSIZE" val="33"/>
  <p:tag name="IGUANATEXCURSOR" val="178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741"/>
  <p:tag name="OUTPUTDPI" val="1200"/>
  <p:tag name="LATEXADDIN" val="\documentclass{article}&#10;\usepackage{amsmath}&#10;\usepackage{amssymb}&#10;\usepackage{amsthm}&#10;\usepackage{xcolor}&#10;\pagestyle{empty}&#10;\begin{document}&#10;&#10;&#10;$E^{-1}=\rho^{-1}(I)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777.75"/>
  <p:tag name="OUTPUTDPI" val="1200"/>
  <p:tag name="LATEXADDIN" val="\documentclass{article}&#10;\usepackage{amsmath}&#10;\usepackage{amssymb}&#10;\usepackage{amsthm}&#10;\usepackage{xcolor}&#10;\pagestyle{empty}&#10;\begin{document}&#10;&#10;&#10;$R_{1}-R_{3}\rightarrow R_{1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03.25"/>
  <p:tag name="OUTPUTDPI" val="1200"/>
  <p:tag name="LATEXADDIN" val="\documentclass{article}&#10;\usepackage{amsmath}&#10;\usepackage{amssymb}&#10;\usepackage{amsthm}&#10;\usepackage{xcolor}&#10;\pagestyle{empty}&#10;\begin{document}&#10;&#10;$&#10;\left(\begin{array}{ccc}&#10;1 &amp; 0 &amp; -1\\&#10;0 &amp; 1 &amp; 0\\&#10;0 &amp; 0 &amp; 1&#10;\end{array}\right)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74"/>
  <p:tag name="OUTPUTDPI" val="1200"/>
  <p:tag name="LATEXADDIN" val="\documentclass{article}&#10;\usepackage{amsmath}&#10;\usepackage{amssymb}&#10;\usepackage{amsthm}&#10;\usepackage{xcolor}&#10;\pagestyle{empty}&#10;\begin{document}&#10;&#10;&#10;$E=\rho(I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741"/>
  <p:tag name="OUTPUTDPI" val="1200"/>
  <p:tag name="LATEXADDIN" val="\documentclass{article}&#10;\usepackage{amsmath}&#10;\usepackage{amssymb}&#10;\usepackage{amsthm}&#10;\usepackage{xcolor}&#10;\pagestyle{empty}&#10;\begin{document}&#10;&#10;&#10;$E^{-1}=\rho^{-1}(I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4124</TotalTime>
  <Words>603</Words>
  <Application>Microsoft Office PowerPoint</Application>
  <PresentationFormat>מסך רחב</PresentationFormat>
  <Paragraphs>120</Paragraphs>
  <Slides>32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ערכת נושא Office</vt:lpstr>
      <vt:lpstr>הפיכות</vt:lpstr>
      <vt:lpstr>מטריצות אלמנטריות</vt:lpstr>
      <vt:lpstr>מצגת של PowerPoint</vt:lpstr>
      <vt:lpstr>מצגת של PowerPoint</vt:lpstr>
      <vt:lpstr>הפיכות</vt:lpstr>
      <vt:lpstr>מצגת של PowerPoint</vt:lpstr>
      <vt:lpstr>תרגיל – תהא                          עם שורת אפסים (נניח בשורה     ). הוכיחו כי       אינה הפיכה.</vt:lpstr>
      <vt:lpstr>תרגיל – תהא                          הפיכה.  הוכיחו כי לכל        מתקיים </vt:lpstr>
      <vt:lpstr>תרגיל – תהא                          מערכת משוואות לינארית. נניח כי  מטריצה הפיכה.  הוכיחו כי קיים פתרון יחיד למערכת זאת.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מסקנה– תהא                          מטריצה.  הוכיחו כי       הפיכה אמ"מ                             הפיכה.</vt:lpstr>
      <vt:lpstr>מסקנה– תהא                          מטריצה הפיכה.  לכל                 מתקיים                              </vt:lpstr>
      <vt:lpstr>מצגת של PowerPoint</vt:lpstr>
      <vt:lpstr>מצגת של PowerPoint</vt:lpstr>
      <vt:lpstr>אלגוריתם להפוך מטריצה: תהא                  נתונה. </vt:lpstr>
      <vt:lpstr>אלגוריתם להפוך מטריצה: תהא                  נתונה. </vt:lpstr>
      <vt:lpstr>תרגיל: עבור המטריצה הבא – קבע האם היא הפיכה ואם כן, מצא את ההופכית.</vt:lpstr>
      <vt:lpstr>מצגת של PowerPoint</vt:lpstr>
      <vt:lpstr>מצגת של PowerPoint</vt:lpstr>
      <vt:lpstr>תרגיל: פתור את המערכת</vt:lpstr>
      <vt:lpstr>פירוק מטריצה הפיכה למטריצות אלמנטריות : תהא                    נתונה. </vt:lpstr>
      <vt:lpstr>תרגיל: עבור המטריצה הבא – קבע האם היא הפיכה ואם כן, בטא אותה כמכפלה של אלמנטריות.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135</cp:revision>
  <dcterms:created xsi:type="dcterms:W3CDTF">2016-09-11T18:49:07Z</dcterms:created>
  <dcterms:modified xsi:type="dcterms:W3CDTF">2016-10-25T17:05:20Z</dcterms:modified>
</cp:coreProperties>
</file>